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9" r:id="rId2"/>
  </p:sldMasterIdLst>
  <p:notesMasterIdLst>
    <p:notesMasterId r:id="rId19"/>
  </p:notesMasterIdLst>
  <p:handoutMasterIdLst>
    <p:handoutMasterId r:id="rId20"/>
  </p:handoutMasterIdLst>
  <p:sldIdLst>
    <p:sldId id="397" r:id="rId3"/>
    <p:sldId id="398" r:id="rId4"/>
    <p:sldId id="339" r:id="rId5"/>
    <p:sldId id="340" r:id="rId6"/>
    <p:sldId id="295" r:id="rId7"/>
    <p:sldId id="341" r:id="rId8"/>
    <p:sldId id="404" r:id="rId9"/>
    <p:sldId id="406" r:id="rId10"/>
    <p:sldId id="405" r:id="rId11"/>
    <p:sldId id="407" r:id="rId12"/>
    <p:sldId id="408" r:id="rId13"/>
    <p:sldId id="409" r:id="rId14"/>
    <p:sldId id="410" r:id="rId15"/>
    <p:sldId id="411" r:id="rId16"/>
    <p:sldId id="412" r:id="rId17"/>
    <p:sldId id="402" r:id="rId18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00"/>
    <a:srgbClr val="33CC33"/>
    <a:srgbClr val="FFFFCC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65" autoAdjust="0"/>
  </p:normalViewPr>
  <p:slideViewPr>
    <p:cSldViewPr>
      <p:cViewPr varScale="1">
        <p:scale>
          <a:sx n="98" d="100"/>
          <a:sy n="98" d="100"/>
        </p:scale>
        <p:origin x="1038" y="90"/>
      </p:cViewPr>
      <p:guideLst>
        <p:guide orient="horz" pos="210"/>
        <p:guide pos="3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9FE0D-B860-40E8-8F9E-714A305B6BB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5CE401-FDBD-443B-A435-775812881CD7}">
      <dgm:prSet custT="1"/>
      <dgm:spPr/>
      <dgm:t>
        <a:bodyPr/>
        <a:lstStyle/>
        <a:p>
          <a:pPr rtl="0"/>
          <a:r>
            <a:rPr lang="ru-RU" sz="1600" dirty="0"/>
            <a:t>- введение запрета на проведение массовых мероприятий с участием различных групп лиц (групповых ячеек, классов), а также массовых мероприятий с привлечением лиц из иных организаций; </a:t>
          </a:r>
        </a:p>
      </dgm:t>
    </dgm:pt>
    <dgm:pt modelId="{FF7F5BEC-49BB-4A89-9E9F-ABD9952DBA92}" type="parTrans" cxnId="{82D8EFC5-DE44-45D9-80F8-7C0A991C065B}">
      <dgm:prSet/>
      <dgm:spPr/>
      <dgm:t>
        <a:bodyPr/>
        <a:lstStyle/>
        <a:p>
          <a:endParaRPr lang="ru-RU" sz="2000"/>
        </a:p>
      </dgm:t>
    </dgm:pt>
    <dgm:pt modelId="{D955C767-782D-429E-9E25-ABE649676F5B}" type="sibTrans" cxnId="{82D8EFC5-DE44-45D9-80F8-7C0A991C065B}">
      <dgm:prSet/>
      <dgm:spPr/>
      <dgm:t>
        <a:bodyPr/>
        <a:lstStyle/>
        <a:p>
          <a:endParaRPr lang="ru-RU" sz="2000"/>
        </a:p>
      </dgm:t>
    </dgm:pt>
    <dgm:pt modelId="{43F24FFD-8460-4E5D-8B94-E4BBA1B1120B}">
      <dgm:prSet custT="1"/>
      <dgm:spPr/>
      <dgm:t>
        <a:bodyPr/>
        <a:lstStyle/>
        <a:p>
          <a:pPr rtl="0"/>
          <a:r>
            <a:rPr lang="ru-RU" sz="1600" dirty="0"/>
            <a:t>- проведение термометрии при входе в организацию и в течение дня (не менее 2х раз в день) лицам, находящиеся в организации при круглосуточном режиме ее работы; </a:t>
          </a:r>
        </a:p>
      </dgm:t>
    </dgm:pt>
    <dgm:pt modelId="{2139FA16-6BDB-411F-A590-72137EB5959D}" type="parTrans" cxnId="{43E35B70-7360-4A07-8953-41ACDC64C600}">
      <dgm:prSet/>
      <dgm:spPr/>
      <dgm:t>
        <a:bodyPr/>
        <a:lstStyle/>
        <a:p>
          <a:endParaRPr lang="ru-RU" sz="2000"/>
        </a:p>
      </dgm:t>
    </dgm:pt>
    <dgm:pt modelId="{6CC66693-E6A0-4DAA-933F-C126C19ED8FF}" type="sibTrans" cxnId="{43E35B70-7360-4A07-8953-41ACDC64C600}">
      <dgm:prSet/>
      <dgm:spPr/>
      <dgm:t>
        <a:bodyPr/>
        <a:lstStyle/>
        <a:p>
          <a:endParaRPr lang="ru-RU" sz="2000"/>
        </a:p>
      </dgm:t>
    </dgm:pt>
    <dgm:pt modelId="{5BC661F2-1F62-4340-901E-B70277B275C5}">
      <dgm:prSet custT="1"/>
      <dgm:spPr/>
      <dgm:t>
        <a:bodyPr/>
        <a:lstStyle/>
        <a:p>
          <a:pPr rtl="0"/>
          <a:r>
            <a:rPr lang="ru-RU" sz="1600"/>
            <a:t>- обеспечение отдельного размещения лиц с признаками инфекционных заболеваний до приезда бригады скорой (неотложной) медицинской помощи либо прибытия родителей (законных представителей); </a:t>
          </a:r>
        </a:p>
      </dgm:t>
    </dgm:pt>
    <dgm:pt modelId="{87100669-0F37-4EB3-A086-560829573860}" type="parTrans" cxnId="{597DC925-B48F-435D-A94C-AB6E45BE78A3}">
      <dgm:prSet/>
      <dgm:spPr/>
      <dgm:t>
        <a:bodyPr/>
        <a:lstStyle/>
        <a:p>
          <a:endParaRPr lang="ru-RU" sz="2000"/>
        </a:p>
      </dgm:t>
    </dgm:pt>
    <dgm:pt modelId="{8BA8C201-50A8-4E8D-A35B-F606175DC006}" type="sibTrans" cxnId="{597DC925-B48F-435D-A94C-AB6E45BE78A3}">
      <dgm:prSet/>
      <dgm:spPr/>
      <dgm:t>
        <a:bodyPr/>
        <a:lstStyle/>
        <a:p>
          <a:endParaRPr lang="ru-RU" sz="2000"/>
        </a:p>
      </dgm:t>
    </dgm:pt>
    <dgm:pt modelId="{75F773FC-0D5A-4935-A788-A77183D3F96E}" type="pres">
      <dgm:prSet presAssocID="{A759FE0D-B860-40E8-8F9E-714A305B6BB9}" presName="Name0" presStyleCnt="0">
        <dgm:presLayoutVars>
          <dgm:dir/>
          <dgm:resizeHandles val="exact"/>
        </dgm:presLayoutVars>
      </dgm:prSet>
      <dgm:spPr/>
    </dgm:pt>
    <dgm:pt modelId="{3E162950-BC73-4E19-8C65-4455CCED1CE5}" type="pres">
      <dgm:prSet presAssocID="{E25CE401-FDBD-443B-A435-775812881CD7}" presName="compNode" presStyleCnt="0"/>
      <dgm:spPr/>
    </dgm:pt>
    <dgm:pt modelId="{327D351E-0EBF-4DD3-81FA-2475065C3466}" type="pres">
      <dgm:prSet presAssocID="{E25CE401-FDBD-443B-A435-775812881CD7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70533FE-A219-47CD-B3DC-5E3B29FB54AA}" type="pres">
      <dgm:prSet presAssocID="{E25CE401-FDBD-443B-A435-775812881CD7}" presName="textRect" presStyleLbl="revTx" presStyleIdx="0" presStyleCnt="3">
        <dgm:presLayoutVars>
          <dgm:bulletEnabled val="1"/>
        </dgm:presLayoutVars>
      </dgm:prSet>
      <dgm:spPr/>
    </dgm:pt>
    <dgm:pt modelId="{065F7CCA-8019-41D5-8CF4-C3CEE46F26B8}" type="pres">
      <dgm:prSet presAssocID="{D955C767-782D-429E-9E25-ABE649676F5B}" presName="sibTrans" presStyleLbl="sibTrans2D1" presStyleIdx="0" presStyleCnt="0"/>
      <dgm:spPr/>
    </dgm:pt>
    <dgm:pt modelId="{FE5BA65F-2EE3-4BCE-BF6A-242C29874DF2}" type="pres">
      <dgm:prSet presAssocID="{43F24FFD-8460-4E5D-8B94-E4BBA1B1120B}" presName="compNode" presStyleCnt="0"/>
      <dgm:spPr/>
    </dgm:pt>
    <dgm:pt modelId="{F82D67FD-B169-4D2A-B49C-46BA959EAC7B}" type="pres">
      <dgm:prSet presAssocID="{43F24FFD-8460-4E5D-8B94-E4BBA1B1120B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F7C7BA6-10CE-4AAC-9CD1-E892987E9FF8}" type="pres">
      <dgm:prSet presAssocID="{43F24FFD-8460-4E5D-8B94-E4BBA1B1120B}" presName="textRect" presStyleLbl="revTx" presStyleIdx="1" presStyleCnt="3">
        <dgm:presLayoutVars>
          <dgm:bulletEnabled val="1"/>
        </dgm:presLayoutVars>
      </dgm:prSet>
      <dgm:spPr/>
    </dgm:pt>
    <dgm:pt modelId="{60B9274D-A9CC-4D52-8819-CAD109928396}" type="pres">
      <dgm:prSet presAssocID="{6CC66693-E6A0-4DAA-933F-C126C19ED8FF}" presName="sibTrans" presStyleLbl="sibTrans2D1" presStyleIdx="0" presStyleCnt="0"/>
      <dgm:spPr/>
    </dgm:pt>
    <dgm:pt modelId="{0CAEB169-B7F6-4E71-97D0-94D8E939D62E}" type="pres">
      <dgm:prSet presAssocID="{5BC661F2-1F62-4340-901E-B70277B275C5}" presName="compNode" presStyleCnt="0"/>
      <dgm:spPr/>
    </dgm:pt>
    <dgm:pt modelId="{F7656293-DA2C-4F18-A76E-32E388C8A89B}" type="pres">
      <dgm:prSet presAssocID="{5BC661F2-1F62-4340-901E-B70277B275C5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2DA61B-09DA-47F0-970E-CFECD71AF837}" type="pres">
      <dgm:prSet presAssocID="{5BC661F2-1F62-4340-901E-B70277B275C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4EBBB411-C307-46C1-86A6-BEDDD65BCA2F}" type="presOf" srcId="{43F24FFD-8460-4E5D-8B94-E4BBA1B1120B}" destId="{1F7C7BA6-10CE-4AAC-9CD1-E892987E9FF8}" srcOrd="0" destOrd="0" presId="urn:microsoft.com/office/officeart/2005/8/layout/pList1"/>
    <dgm:cxn modelId="{000DFC12-74F4-4758-A92E-9CA66637301E}" type="presOf" srcId="{E25CE401-FDBD-443B-A435-775812881CD7}" destId="{A70533FE-A219-47CD-B3DC-5E3B29FB54AA}" srcOrd="0" destOrd="0" presId="urn:microsoft.com/office/officeart/2005/8/layout/pList1"/>
    <dgm:cxn modelId="{597DC925-B48F-435D-A94C-AB6E45BE78A3}" srcId="{A759FE0D-B860-40E8-8F9E-714A305B6BB9}" destId="{5BC661F2-1F62-4340-901E-B70277B275C5}" srcOrd="2" destOrd="0" parTransId="{87100669-0F37-4EB3-A086-560829573860}" sibTransId="{8BA8C201-50A8-4E8D-A35B-F606175DC006}"/>
    <dgm:cxn modelId="{A672882E-17B0-49A3-BC29-7A8E183A1174}" type="presOf" srcId="{A759FE0D-B860-40E8-8F9E-714A305B6BB9}" destId="{75F773FC-0D5A-4935-A788-A77183D3F96E}" srcOrd="0" destOrd="0" presId="urn:microsoft.com/office/officeart/2005/8/layout/pList1"/>
    <dgm:cxn modelId="{FC61D165-6FA6-48FF-8167-36773F23C985}" type="presOf" srcId="{5BC661F2-1F62-4340-901E-B70277B275C5}" destId="{852DA61B-09DA-47F0-970E-CFECD71AF837}" srcOrd="0" destOrd="0" presId="urn:microsoft.com/office/officeart/2005/8/layout/pList1"/>
    <dgm:cxn modelId="{43E35B70-7360-4A07-8953-41ACDC64C600}" srcId="{A759FE0D-B860-40E8-8F9E-714A305B6BB9}" destId="{43F24FFD-8460-4E5D-8B94-E4BBA1B1120B}" srcOrd="1" destOrd="0" parTransId="{2139FA16-6BDB-411F-A590-72137EB5959D}" sibTransId="{6CC66693-E6A0-4DAA-933F-C126C19ED8FF}"/>
    <dgm:cxn modelId="{55DBDE5A-3B82-4AC0-BBFD-0B14DFF8B628}" type="presOf" srcId="{6CC66693-E6A0-4DAA-933F-C126C19ED8FF}" destId="{60B9274D-A9CC-4D52-8819-CAD109928396}" srcOrd="0" destOrd="0" presId="urn:microsoft.com/office/officeart/2005/8/layout/pList1"/>
    <dgm:cxn modelId="{8ED84E89-18AB-4724-994C-80C55FDCE06C}" type="presOf" srcId="{D955C767-782D-429E-9E25-ABE649676F5B}" destId="{065F7CCA-8019-41D5-8CF4-C3CEE46F26B8}" srcOrd="0" destOrd="0" presId="urn:microsoft.com/office/officeart/2005/8/layout/pList1"/>
    <dgm:cxn modelId="{82D8EFC5-DE44-45D9-80F8-7C0A991C065B}" srcId="{A759FE0D-B860-40E8-8F9E-714A305B6BB9}" destId="{E25CE401-FDBD-443B-A435-775812881CD7}" srcOrd="0" destOrd="0" parTransId="{FF7F5BEC-49BB-4A89-9E9F-ABD9952DBA92}" sibTransId="{D955C767-782D-429E-9E25-ABE649676F5B}"/>
    <dgm:cxn modelId="{0B15B21F-A87B-4C7C-AD5A-1734B51B0A68}" type="presParOf" srcId="{75F773FC-0D5A-4935-A788-A77183D3F96E}" destId="{3E162950-BC73-4E19-8C65-4455CCED1CE5}" srcOrd="0" destOrd="0" presId="urn:microsoft.com/office/officeart/2005/8/layout/pList1"/>
    <dgm:cxn modelId="{35E0030C-79FC-4843-AA41-4D244DFD27D5}" type="presParOf" srcId="{3E162950-BC73-4E19-8C65-4455CCED1CE5}" destId="{327D351E-0EBF-4DD3-81FA-2475065C3466}" srcOrd="0" destOrd="0" presId="urn:microsoft.com/office/officeart/2005/8/layout/pList1"/>
    <dgm:cxn modelId="{978BC73B-0122-4AF3-8858-B2A94C7C6C7E}" type="presParOf" srcId="{3E162950-BC73-4E19-8C65-4455CCED1CE5}" destId="{A70533FE-A219-47CD-B3DC-5E3B29FB54AA}" srcOrd="1" destOrd="0" presId="urn:microsoft.com/office/officeart/2005/8/layout/pList1"/>
    <dgm:cxn modelId="{44C334D4-1D82-43B1-B531-ABCD554184C1}" type="presParOf" srcId="{75F773FC-0D5A-4935-A788-A77183D3F96E}" destId="{065F7CCA-8019-41D5-8CF4-C3CEE46F26B8}" srcOrd="1" destOrd="0" presId="urn:microsoft.com/office/officeart/2005/8/layout/pList1"/>
    <dgm:cxn modelId="{1A034AB3-F45C-4854-972B-49257388B0FD}" type="presParOf" srcId="{75F773FC-0D5A-4935-A788-A77183D3F96E}" destId="{FE5BA65F-2EE3-4BCE-BF6A-242C29874DF2}" srcOrd="2" destOrd="0" presId="urn:microsoft.com/office/officeart/2005/8/layout/pList1"/>
    <dgm:cxn modelId="{77EA2B8C-BAA2-46DD-A1CF-1D878DBECAB5}" type="presParOf" srcId="{FE5BA65F-2EE3-4BCE-BF6A-242C29874DF2}" destId="{F82D67FD-B169-4D2A-B49C-46BA959EAC7B}" srcOrd="0" destOrd="0" presId="urn:microsoft.com/office/officeart/2005/8/layout/pList1"/>
    <dgm:cxn modelId="{D5FA7BB4-D5DC-4BC8-B188-3B75DEF90562}" type="presParOf" srcId="{FE5BA65F-2EE3-4BCE-BF6A-242C29874DF2}" destId="{1F7C7BA6-10CE-4AAC-9CD1-E892987E9FF8}" srcOrd="1" destOrd="0" presId="urn:microsoft.com/office/officeart/2005/8/layout/pList1"/>
    <dgm:cxn modelId="{67EDE07F-E176-47A1-8790-DBFEA593E1FA}" type="presParOf" srcId="{75F773FC-0D5A-4935-A788-A77183D3F96E}" destId="{60B9274D-A9CC-4D52-8819-CAD109928396}" srcOrd="3" destOrd="0" presId="urn:microsoft.com/office/officeart/2005/8/layout/pList1"/>
    <dgm:cxn modelId="{7DBC0420-3A97-4202-810B-3259101D95EB}" type="presParOf" srcId="{75F773FC-0D5A-4935-A788-A77183D3F96E}" destId="{0CAEB169-B7F6-4E71-97D0-94D8E939D62E}" srcOrd="4" destOrd="0" presId="urn:microsoft.com/office/officeart/2005/8/layout/pList1"/>
    <dgm:cxn modelId="{53F5F776-091F-4285-87C1-F7C27659C050}" type="presParOf" srcId="{0CAEB169-B7F6-4E71-97D0-94D8E939D62E}" destId="{F7656293-DA2C-4F18-A76E-32E388C8A89B}" srcOrd="0" destOrd="0" presId="urn:microsoft.com/office/officeart/2005/8/layout/pList1"/>
    <dgm:cxn modelId="{C22DD41C-0273-4473-B565-6FE2948B9EEF}" type="presParOf" srcId="{0CAEB169-B7F6-4E71-97D0-94D8E939D62E}" destId="{852DA61B-09DA-47F0-970E-CFECD71AF83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02B0E7-968B-4881-A4CB-125CFF68B05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1AD388-DF87-4280-9772-71CDAFC397E2}">
      <dgm:prSet custT="1"/>
      <dgm:spPr/>
      <dgm:t>
        <a:bodyPr/>
        <a:lstStyle/>
        <a:p>
          <a:pPr rtl="0"/>
          <a:r>
            <a:rPr lang="ru-RU" sz="1600" dirty="0"/>
            <a:t>- обеспечение условий для гигиенической обработки рук с применением кожных антисептиков при входе в организацию, помещения для приема пищи, санитарные узлы и туалетные комнаты;</a:t>
          </a:r>
        </a:p>
      </dgm:t>
    </dgm:pt>
    <dgm:pt modelId="{E457C7D0-6958-4696-9849-632CB61361C5}" type="parTrans" cxnId="{376BEA9F-E2B9-46CE-93B9-E7C8BA3F66E4}">
      <dgm:prSet/>
      <dgm:spPr/>
      <dgm:t>
        <a:bodyPr/>
        <a:lstStyle/>
        <a:p>
          <a:endParaRPr lang="ru-RU" sz="2400"/>
        </a:p>
      </dgm:t>
    </dgm:pt>
    <dgm:pt modelId="{856E4B67-56B3-460E-8FD7-D5A780ED0113}" type="sibTrans" cxnId="{376BEA9F-E2B9-46CE-93B9-E7C8BA3F66E4}">
      <dgm:prSet/>
      <dgm:spPr/>
      <dgm:t>
        <a:bodyPr/>
        <a:lstStyle/>
        <a:p>
          <a:endParaRPr lang="ru-RU" sz="2400"/>
        </a:p>
      </dgm:t>
    </dgm:pt>
    <dgm:pt modelId="{52027FD9-343B-46C8-B428-4DD73A6C043B}">
      <dgm:prSet custT="1"/>
      <dgm:spPr/>
      <dgm:t>
        <a:bodyPr/>
        <a:lstStyle/>
        <a:p>
          <a:pPr rtl="0"/>
          <a:r>
            <a:rPr lang="ru-RU" sz="1600" dirty="0"/>
            <a:t>- обеспечение постоянного наличия в санитарных узлах для детей и сотрудников мыла, а также кожных антисептиков для обработки рук; </a:t>
          </a:r>
        </a:p>
      </dgm:t>
    </dgm:pt>
    <dgm:pt modelId="{DCA1CE9F-1452-4B85-B221-E4122CDF06D0}" type="parTrans" cxnId="{B003B800-FCD7-4253-85F6-00ED2DCEF6AE}">
      <dgm:prSet/>
      <dgm:spPr/>
      <dgm:t>
        <a:bodyPr/>
        <a:lstStyle/>
        <a:p>
          <a:endParaRPr lang="ru-RU" sz="2400"/>
        </a:p>
      </dgm:t>
    </dgm:pt>
    <dgm:pt modelId="{9DCCA140-E9C1-45C8-A4F6-4AD4A630C504}" type="sibTrans" cxnId="{B003B800-FCD7-4253-85F6-00ED2DCEF6AE}">
      <dgm:prSet/>
      <dgm:spPr/>
      <dgm:t>
        <a:bodyPr/>
        <a:lstStyle/>
        <a:p>
          <a:endParaRPr lang="ru-RU" sz="2400"/>
        </a:p>
      </dgm:t>
    </dgm:pt>
    <dgm:pt modelId="{6802AFC2-CC97-4B65-91EA-9072114014FA}">
      <dgm:prSet custT="1"/>
      <dgm:spPr/>
      <dgm:t>
        <a:bodyPr/>
        <a:lstStyle/>
        <a:p>
          <a:pPr rtl="0"/>
          <a:r>
            <a:rPr lang="ru-RU" sz="1600" dirty="0"/>
            <a:t>- установку в местах массового скопления людей бактерицидных облучателей - </a:t>
          </a:r>
          <a:r>
            <a:rPr lang="ru-RU" sz="1600" dirty="0" err="1"/>
            <a:t>рециркуляторов</a:t>
          </a:r>
          <a:r>
            <a:rPr lang="ru-RU" sz="1600" dirty="0"/>
            <a:t>; </a:t>
          </a:r>
        </a:p>
      </dgm:t>
    </dgm:pt>
    <dgm:pt modelId="{0354E8A1-70D3-479D-8AD0-8916B6AED726}" type="parTrans" cxnId="{34038586-4A5A-4FFB-AE4B-D647E871E77F}">
      <dgm:prSet/>
      <dgm:spPr/>
      <dgm:t>
        <a:bodyPr/>
        <a:lstStyle/>
        <a:p>
          <a:endParaRPr lang="ru-RU" sz="2400"/>
        </a:p>
      </dgm:t>
    </dgm:pt>
    <dgm:pt modelId="{B43A5280-9AA5-4A60-9E72-2B596AD7CCE9}" type="sibTrans" cxnId="{34038586-4A5A-4FFB-AE4B-D647E871E77F}">
      <dgm:prSet/>
      <dgm:spPr/>
      <dgm:t>
        <a:bodyPr/>
        <a:lstStyle/>
        <a:p>
          <a:endParaRPr lang="ru-RU" sz="2400"/>
        </a:p>
      </dgm:t>
    </dgm:pt>
    <dgm:pt modelId="{50A3330E-EA78-49E4-8960-198451268633}">
      <dgm:prSet custT="1"/>
      <dgm:spPr/>
      <dgm:t>
        <a:bodyPr/>
        <a:lstStyle/>
        <a:p>
          <a:pPr rtl="0"/>
          <a:r>
            <a:rPr lang="ru-RU" sz="1600" dirty="0"/>
            <a:t>- организацию работы сотрудников, участвующих в приготовлении и раздаче пищи, обслуживающего персонала с использованием средств индивидуальной защиты органов дыхания и перчаток; </a:t>
          </a:r>
        </a:p>
      </dgm:t>
    </dgm:pt>
    <dgm:pt modelId="{A80A37B3-157C-4F5C-9275-6A28E2254153}" type="parTrans" cxnId="{100AED9F-5677-485D-89CF-CA70CB44CDD2}">
      <dgm:prSet/>
      <dgm:spPr/>
      <dgm:t>
        <a:bodyPr/>
        <a:lstStyle/>
        <a:p>
          <a:endParaRPr lang="ru-RU" sz="2400"/>
        </a:p>
      </dgm:t>
    </dgm:pt>
    <dgm:pt modelId="{1D20C1D9-9AA1-4A0C-986A-90F5249C3DD4}" type="sibTrans" cxnId="{100AED9F-5677-485D-89CF-CA70CB44CDD2}">
      <dgm:prSet/>
      <dgm:spPr/>
      <dgm:t>
        <a:bodyPr/>
        <a:lstStyle/>
        <a:p>
          <a:endParaRPr lang="ru-RU" sz="2400"/>
        </a:p>
      </dgm:t>
    </dgm:pt>
    <dgm:pt modelId="{4E809289-D30B-4DF6-B6FA-8B8C279DE4BD}" type="pres">
      <dgm:prSet presAssocID="{C802B0E7-968B-4881-A4CB-125CFF68B056}" presName="Name0" presStyleCnt="0">
        <dgm:presLayoutVars>
          <dgm:dir/>
          <dgm:resizeHandles val="exact"/>
        </dgm:presLayoutVars>
      </dgm:prSet>
      <dgm:spPr/>
    </dgm:pt>
    <dgm:pt modelId="{EDE396DC-A739-42AD-AC2B-CB2F8EA81EC2}" type="pres">
      <dgm:prSet presAssocID="{8B1AD388-DF87-4280-9772-71CDAFC397E2}" presName="compNode" presStyleCnt="0"/>
      <dgm:spPr/>
    </dgm:pt>
    <dgm:pt modelId="{BE90AE4E-515F-4324-899F-AC2372B527A9}" type="pres">
      <dgm:prSet presAssocID="{8B1AD388-DF87-4280-9772-71CDAFC397E2}" presName="pictRect" presStyleLbl="node1" presStyleIdx="0" presStyleCnt="4" custLinFactNeighborX="782" custLinFactNeighborY="-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BA0AF3-D7FF-41FD-A59A-952440C772A2}" type="pres">
      <dgm:prSet presAssocID="{8B1AD388-DF87-4280-9772-71CDAFC397E2}" presName="textRect" presStyleLbl="revTx" presStyleIdx="0" presStyleCnt="4" custScaleX="164944" custLinFactNeighborX="398" custLinFactNeighborY="-9143">
        <dgm:presLayoutVars>
          <dgm:bulletEnabled val="1"/>
        </dgm:presLayoutVars>
      </dgm:prSet>
      <dgm:spPr/>
    </dgm:pt>
    <dgm:pt modelId="{90C41019-8B28-4D30-9785-1633F91A47A0}" type="pres">
      <dgm:prSet presAssocID="{856E4B67-56B3-460E-8FD7-D5A780ED0113}" presName="sibTrans" presStyleLbl="sibTrans2D1" presStyleIdx="0" presStyleCnt="0"/>
      <dgm:spPr/>
    </dgm:pt>
    <dgm:pt modelId="{FEC3E9BF-1EB8-4608-8824-5BA62FFFE839}" type="pres">
      <dgm:prSet presAssocID="{52027FD9-343B-46C8-B428-4DD73A6C043B}" presName="compNode" presStyleCnt="0"/>
      <dgm:spPr/>
    </dgm:pt>
    <dgm:pt modelId="{0FE8E7AC-1640-4EBB-AED2-A8336635E79B}" type="pres">
      <dgm:prSet presAssocID="{52027FD9-343B-46C8-B428-4DD73A6C043B}" presName="pictRect" presStyleLbl="node1" presStyleIdx="1" presStyleCnt="4" custLinFactNeighborX="78298" custLinFactNeighborY="-2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F4D999-DC41-4291-9D92-EFD3B3EEEB16}" type="pres">
      <dgm:prSet presAssocID="{52027FD9-343B-46C8-B428-4DD73A6C043B}" presName="textRect" presStyleLbl="revTx" presStyleIdx="1" presStyleCnt="4" custLinFactNeighborX="80122" custLinFactNeighborY="-1283">
        <dgm:presLayoutVars>
          <dgm:bulletEnabled val="1"/>
        </dgm:presLayoutVars>
      </dgm:prSet>
      <dgm:spPr/>
    </dgm:pt>
    <dgm:pt modelId="{13767EC2-52E1-4609-B0F0-0CED6ADD3AE1}" type="pres">
      <dgm:prSet presAssocID="{9DCCA140-E9C1-45C8-A4F6-4AD4A630C504}" presName="sibTrans" presStyleLbl="sibTrans2D1" presStyleIdx="0" presStyleCnt="0"/>
      <dgm:spPr/>
    </dgm:pt>
    <dgm:pt modelId="{2BEEF1AC-062A-4048-B3D9-D6635526CBE9}" type="pres">
      <dgm:prSet presAssocID="{6802AFC2-CC97-4B65-91EA-9072114014FA}" presName="compNode" presStyleCnt="0"/>
      <dgm:spPr/>
    </dgm:pt>
    <dgm:pt modelId="{5A0CD1D5-64FD-46B3-8C8F-C7EDA83DD962}" type="pres">
      <dgm:prSet presAssocID="{6802AFC2-CC97-4B65-91EA-9072114014FA}" presName="pictRect" presStyleLbl="node1" presStyleIdx="2" presStyleCnt="4" custLinFactY="57435" custLinFactNeighborX="-31706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7C1224-8B84-472A-B7A5-75DFEDDC18D7}" type="pres">
      <dgm:prSet presAssocID="{6802AFC2-CC97-4B65-91EA-9072114014FA}" presName="textRect" presStyleLbl="revTx" presStyleIdx="2" presStyleCnt="4" custLinFactY="100000" custLinFactNeighborX="-29179" custLinFactNeighborY="190596">
        <dgm:presLayoutVars>
          <dgm:bulletEnabled val="1"/>
        </dgm:presLayoutVars>
      </dgm:prSet>
      <dgm:spPr/>
    </dgm:pt>
    <dgm:pt modelId="{6CB3AD21-F125-4A4C-94E8-C3A93E8275EA}" type="pres">
      <dgm:prSet presAssocID="{B43A5280-9AA5-4A60-9E72-2B596AD7CCE9}" presName="sibTrans" presStyleLbl="sibTrans2D1" presStyleIdx="0" presStyleCnt="0"/>
      <dgm:spPr/>
    </dgm:pt>
    <dgm:pt modelId="{2D56F8F8-B058-49DE-896C-9F3F4138B75D}" type="pres">
      <dgm:prSet presAssocID="{50A3330E-EA78-49E4-8960-198451268633}" presName="compNode" presStyleCnt="0"/>
      <dgm:spPr/>
    </dgm:pt>
    <dgm:pt modelId="{76279EC2-2A2B-4DEB-AF9E-44E59FEC938D}" type="pres">
      <dgm:prSet presAssocID="{50A3330E-EA78-49E4-8960-198451268633}" presName="pictRect" presStyleLbl="node1" presStyleIdx="3" presStyleCnt="4" custLinFactX="-6695" custLinFactNeighborX="-100000" custLinFactNeighborY="-1092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3B5D14F-BBA7-45CE-8E5F-6BD33149DD7A}" type="pres">
      <dgm:prSet presAssocID="{50A3330E-EA78-49E4-8960-198451268633}" presName="textRect" presStyleLbl="revTx" presStyleIdx="3" presStyleCnt="4" custScaleX="168513" custLinFactX="-2767" custLinFactNeighborX="-100000" custLinFactNeighborY="-22073">
        <dgm:presLayoutVars>
          <dgm:bulletEnabled val="1"/>
        </dgm:presLayoutVars>
      </dgm:prSet>
      <dgm:spPr/>
    </dgm:pt>
  </dgm:ptLst>
  <dgm:cxnLst>
    <dgm:cxn modelId="{B003B800-FCD7-4253-85F6-00ED2DCEF6AE}" srcId="{C802B0E7-968B-4881-A4CB-125CFF68B056}" destId="{52027FD9-343B-46C8-B428-4DD73A6C043B}" srcOrd="1" destOrd="0" parTransId="{DCA1CE9F-1452-4B85-B221-E4122CDF06D0}" sibTransId="{9DCCA140-E9C1-45C8-A4F6-4AD4A630C504}"/>
    <dgm:cxn modelId="{0B387C1E-5323-4914-AB4D-E0B2D0286FAD}" type="presOf" srcId="{856E4B67-56B3-460E-8FD7-D5A780ED0113}" destId="{90C41019-8B28-4D30-9785-1633F91A47A0}" srcOrd="0" destOrd="0" presId="urn:microsoft.com/office/officeart/2005/8/layout/pList1"/>
    <dgm:cxn modelId="{25C9B026-B1CC-4AE6-B088-811D5C6C4C56}" type="presOf" srcId="{52027FD9-343B-46C8-B428-4DD73A6C043B}" destId="{B9F4D999-DC41-4291-9D92-EFD3B3EEEB16}" srcOrd="0" destOrd="0" presId="urn:microsoft.com/office/officeart/2005/8/layout/pList1"/>
    <dgm:cxn modelId="{26D4754B-0AD6-4C4A-96C2-B926BC61B3AE}" type="presOf" srcId="{B43A5280-9AA5-4A60-9E72-2B596AD7CCE9}" destId="{6CB3AD21-F125-4A4C-94E8-C3A93E8275EA}" srcOrd="0" destOrd="0" presId="urn:microsoft.com/office/officeart/2005/8/layout/pList1"/>
    <dgm:cxn modelId="{5F7FA181-5760-47AE-A633-A40268E8C74E}" type="presOf" srcId="{50A3330E-EA78-49E4-8960-198451268633}" destId="{43B5D14F-BBA7-45CE-8E5F-6BD33149DD7A}" srcOrd="0" destOrd="0" presId="urn:microsoft.com/office/officeart/2005/8/layout/pList1"/>
    <dgm:cxn modelId="{34038586-4A5A-4FFB-AE4B-D647E871E77F}" srcId="{C802B0E7-968B-4881-A4CB-125CFF68B056}" destId="{6802AFC2-CC97-4B65-91EA-9072114014FA}" srcOrd="2" destOrd="0" parTransId="{0354E8A1-70D3-479D-8AD0-8916B6AED726}" sibTransId="{B43A5280-9AA5-4A60-9E72-2B596AD7CCE9}"/>
    <dgm:cxn modelId="{DFEFD88A-5DE6-4B57-83D1-5F24AF685548}" type="presOf" srcId="{C802B0E7-968B-4881-A4CB-125CFF68B056}" destId="{4E809289-D30B-4DF6-B6FA-8B8C279DE4BD}" srcOrd="0" destOrd="0" presId="urn:microsoft.com/office/officeart/2005/8/layout/pList1"/>
    <dgm:cxn modelId="{9BD37299-B9C8-4CCD-98CE-29A77F8DFB5C}" type="presOf" srcId="{8B1AD388-DF87-4280-9772-71CDAFC397E2}" destId="{32BA0AF3-D7FF-41FD-A59A-952440C772A2}" srcOrd="0" destOrd="0" presId="urn:microsoft.com/office/officeart/2005/8/layout/pList1"/>
    <dgm:cxn modelId="{376BEA9F-E2B9-46CE-93B9-E7C8BA3F66E4}" srcId="{C802B0E7-968B-4881-A4CB-125CFF68B056}" destId="{8B1AD388-DF87-4280-9772-71CDAFC397E2}" srcOrd="0" destOrd="0" parTransId="{E457C7D0-6958-4696-9849-632CB61361C5}" sibTransId="{856E4B67-56B3-460E-8FD7-D5A780ED0113}"/>
    <dgm:cxn modelId="{100AED9F-5677-485D-89CF-CA70CB44CDD2}" srcId="{C802B0E7-968B-4881-A4CB-125CFF68B056}" destId="{50A3330E-EA78-49E4-8960-198451268633}" srcOrd="3" destOrd="0" parTransId="{A80A37B3-157C-4F5C-9275-6A28E2254153}" sibTransId="{1D20C1D9-9AA1-4A0C-986A-90F5249C3DD4}"/>
    <dgm:cxn modelId="{05E1C2CF-CAE3-4751-9231-D25B6FC2784A}" type="presOf" srcId="{9DCCA140-E9C1-45C8-A4F6-4AD4A630C504}" destId="{13767EC2-52E1-4609-B0F0-0CED6ADD3AE1}" srcOrd="0" destOrd="0" presId="urn:microsoft.com/office/officeart/2005/8/layout/pList1"/>
    <dgm:cxn modelId="{8A7B70E2-8306-495A-B3CC-E0BA97922127}" type="presOf" srcId="{6802AFC2-CC97-4B65-91EA-9072114014FA}" destId="{3A7C1224-8B84-472A-B7A5-75DFEDDC18D7}" srcOrd="0" destOrd="0" presId="urn:microsoft.com/office/officeart/2005/8/layout/pList1"/>
    <dgm:cxn modelId="{E59DD971-D83B-4157-9E21-284253A35750}" type="presParOf" srcId="{4E809289-D30B-4DF6-B6FA-8B8C279DE4BD}" destId="{EDE396DC-A739-42AD-AC2B-CB2F8EA81EC2}" srcOrd="0" destOrd="0" presId="urn:microsoft.com/office/officeart/2005/8/layout/pList1"/>
    <dgm:cxn modelId="{0384A8E7-3747-4999-BA6D-F04AF99BBE87}" type="presParOf" srcId="{EDE396DC-A739-42AD-AC2B-CB2F8EA81EC2}" destId="{BE90AE4E-515F-4324-899F-AC2372B527A9}" srcOrd="0" destOrd="0" presId="urn:microsoft.com/office/officeart/2005/8/layout/pList1"/>
    <dgm:cxn modelId="{330082F8-FD1B-492C-B9F9-D2D612885886}" type="presParOf" srcId="{EDE396DC-A739-42AD-AC2B-CB2F8EA81EC2}" destId="{32BA0AF3-D7FF-41FD-A59A-952440C772A2}" srcOrd="1" destOrd="0" presId="urn:microsoft.com/office/officeart/2005/8/layout/pList1"/>
    <dgm:cxn modelId="{BFB9CC07-BFE0-496C-8BB0-E55E1B43E2F0}" type="presParOf" srcId="{4E809289-D30B-4DF6-B6FA-8B8C279DE4BD}" destId="{90C41019-8B28-4D30-9785-1633F91A47A0}" srcOrd="1" destOrd="0" presId="urn:microsoft.com/office/officeart/2005/8/layout/pList1"/>
    <dgm:cxn modelId="{5A871FDB-3277-4907-B67F-FB454FED2048}" type="presParOf" srcId="{4E809289-D30B-4DF6-B6FA-8B8C279DE4BD}" destId="{FEC3E9BF-1EB8-4608-8824-5BA62FFFE839}" srcOrd="2" destOrd="0" presId="urn:microsoft.com/office/officeart/2005/8/layout/pList1"/>
    <dgm:cxn modelId="{1D9DBB3D-CA56-4F52-BDAC-6A9D4DCBBFBE}" type="presParOf" srcId="{FEC3E9BF-1EB8-4608-8824-5BA62FFFE839}" destId="{0FE8E7AC-1640-4EBB-AED2-A8336635E79B}" srcOrd="0" destOrd="0" presId="urn:microsoft.com/office/officeart/2005/8/layout/pList1"/>
    <dgm:cxn modelId="{A3CD870E-2BA2-4989-924F-D44BEC2465C8}" type="presParOf" srcId="{FEC3E9BF-1EB8-4608-8824-5BA62FFFE839}" destId="{B9F4D999-DC41-4291-9D92-EFD3B3EEEB16}" srcOrd="1" destOrd="0" presId="urn:microsoft.com/office/officeart/2005/8/layout/pList1"/>
    <dgm:cxn modelId="{FDD3C13A-0366-405B-9024-C40B204CAD93}" type="presParOf" srcId="{4E809289-D30B-4DF6-B6FA-8B8C279DE4BD}" destId="{13767EC2-52E1-4609-B0F0-0CED6ADD3AE1}" srcOrd="3" destOrd="0" presId="urn:microsoft.com/office/officeart/2005/8/layout/pList1"/>
    <dgm:cxn modelId="{6DE84FDF-E129-499E-8F4C-8DD8A17B3B0D}" type="presParOf" srcId="{4E809289-D30B-4DF6-B6FA-8B8C279DE4BD}" destId="{2BEEF1AC-062A-4048-B3D9-D6635526CBE9}" srcOrd="4" destOrd="0" presId="urn:microsoft.com/office/officeart/2005/8/layout/pList1"/>
    <dgm:cxn modelId="{3C49107A-5F28-416F-8CA0-1C74D359BD9F}" type="presParOf" srcId="{2BEEF1AC-062A-4048-B3D9-D6635526CBE9}" destId="{5A0CD1D5-64FD-46B3-8C8F-C7EDA83DD962}" srcOrd="0" destOrd="0" presId="urn:microsoft.com/office/officeart/2005/8/layout/pList1"/>
    <dgm:cxn modelId="{104A3BB1-1CAB-4510-BDF3-D47D2662E1CB}" type="presParOf" srcId="{2BEEF1AC-062A-4048-B3D9-D6635526CBE9}" destId="{3A7C1224-8B84-472A-B7A5-75DFEDDC18D7}" srcOrd="1" destOrd="0" presId="urn:microsoft.com/office/officeart/2005/8/layout/pList1"/>
    <dgm:cxn modelId="{8BC442A8-B372-4552-AC9E-B343D5DA5F10}" type="presParOf" srcId="{4E809289-D30B-4DF6-B6FA-8B8C279DE4BD}" destId="{6CB3AD21-F125-4A4C-94E8-C3A93E8275EA}" srcOrd="5" destOrd="0" presId="urn:microsoft.com/office/officeart/2005/8/layout/pList1"/>
    <dgm:cxn modelId="{8B3FDAE2-F2FD-43D2-8EEB-AE89540F7568}" type="presParOf" srcId="{4E809289-D30B-4DF6-B6FA-8B8C279DE4BD}" destId="{2D56F8F8-B058-49DE-896C-9F3F4138B75D}" srcOrd="6" destOrd="0" presId="urn:microsoft.com/office/officeart/2005/8/layout/pList1"/>
    <dgm:cxn modelId="{8CABC44E-20CE-41C8-8C5C-DC60920253C6}" type="presParOf" srcId="{2D56F8F8-B058-49DE-896C-9F3F4138B75D}" destId="{76279EC2-2A2B-4DEB-AF9E-44E59FEC938D}" srcOrd="0" destOrd="0" presId="urn:microsoft.com/office/officeart/2005/8/layout/pList1"/>
    <dgm:cxn modelId="{6A2DD6B2-7A6A-46C8-8D3C-0E8FD4B361F3}" type="presParOf" srcId="{2D56F8F8-B058-49DE-896C-9F3F4138B75D}" destId="{43B5D14F-BBA7-45CE-8E5F-6BD33149DD7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7B2D5A-C106-4D83-81B9-105CD8333F2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393CB0-12DA-40BB-804E-E898849641DE}">
      <dgm:prSet custT="1"/>
      <dgm:spPr/>
      <dgm:t>
        <a:bodyPr/>
        <a:lstStyle/>
        <a:p>
          <a:pPr rtl="0"/>
          <a:r>
            <a:rPr lang="ru-RU" sz="1600" dirty="0"/>
            <a:t>- контроль за допуском к посещению организации детьми, перенесшими заболевание, и (или) в случае, если ребенок был в контакте с больным; </a:t>
          </a:r>
        </a:p>
      </dgm:t>
    </dgm:pt>
    <dgm:pt modelId="{5AF4AA22-A36F-482E-A969-7CDB15D928F9}" type="parTrans" cxnId="{47724049-6398-441E-9F3C-B6248CDEEB29}">
      <dgm:prSet/>
      <dgm:spPr/>
      <dgm:t>
        <a:bodyPr/>
        <a:lstStyle/>
        <a:p>
          <a:endParaRPr lang="ru-RU"/>
        </a:p>
      </dgm:t>
    </dgm:pt>
    <dgm:pt modelId="{CD5BB6D6-8D5B-4BA3-8462-46B89B3CB5BE}" type="sibTrans" cxnId="{47724049-6398-441E-9F3C-B6248CDEEB29}">
      <dgm:prSet/>
      <dgm:spPr/>
      <dgm:t>
        <a:bodyPr/>
        <a:lstStyle/>
        <a:p>
          <a:endParaRPr lang="ru-RU"/>
        </a:p>
      </dgm:t>
    </dgm:pt>
    <dgm:pt modelId="{D1B20B56-7CCF-4192-B998-D01BF87864BF}">
      <dgm:prSet custT="1"/>
      <dgm:spPr/>
      <dgm:t>
        <a:bodyPr/>
        <a:lstStyle/>
        <a:p>
          <a:pPr rtl="0"/>
          <a:r>
            <a:rPr lang="ru-RU" sz="1600" dirty="0"/>
            <a:t>- обеспечение групповой изоляции с проведением всех занятий в помещениях групповой ячейки и (или) на открытом воздухе отдельно от других групповых ячеек; </a:t>
          </a:r>
        </a:p>
      </dgm:t>
    </dgm:pt>
    <dgm:pt modelId="{B95438DE-BD6E-452E-A33A-B092E86E1197}" type="parTrans" cxnId="{3C24B3E1-131A-4B3F-B960-20FF27F07305}">
      <dgm:prSet/>
      <dgm:spPr/>
      <dgm:t>
        <a:bodyPr/>
        <a:lstStyle/>
        <a:p>
          <a:endParaRPr lang="ru-RU"/>
        </a:p>
      </dgm:t>
    </dgm:pt>
    <dgm:pt modelId="{BFB20CCA-AFBB-42A9-A3C1-89A75C786009}" type="sibTrans" cxnId="{3C24B3E1-131A-4B3F-B960-20FF27F07305}">
      <dgm:prSet/>
      <dgm:spPr/>
      <dgm:t>
        <a:bodyPr/>
        <a:lstStyle/>
        <a:p>
          <a:endParaRPr lang="ru-RU"/>
        </a:p>
      </dgm:t>
    </dgm:pt>
    <dgm:pt modelId="{58FEB11A-02D0-4303-9281-4DAF74138738}">
      <dgm:prSet custT="1"/>
      <dgm:spPr/>
      <dgm:t>
        <a:bodyPr/>
        <a:lstStyle/>
        <a:p>
          <a:pPr rtl="0"/>
          <a:r>
            <a:rPr lang="ru-RU" sz="1400" dirty="0"/>
            <a:t>- </a:t>
          </a:r>
          <a:r>
            <a:rPr lang="ru-RU" sz="1600" dirty="0"/>
            <a:t>организацией занятий в закрепленных за каждым классом отдельных учебных кабинетах; </a:t>
          </a:r>
        </a:p>
      </dgm:t>
    </dgm:pt>
    <dgm:pt modelId="{B7575D07-AACC-4475-8A1B-8FF1317444FB}" type="parTrans" cxnId="{33BE4C49-1343-4C50-8447-6F65E387776E}">
      <dgm:prSet/>
      <dgm:spPr/>
      <dgm:t>
        <a:bodyPr/>
        <a:lstStyle/>
        <a:p>
          <a:endParaRPr lang="ru-RU"/>
        </a:p>
      </dgm:t>
    </dgm:pt>
    <dgm:pt modelId="{F8CD15A3-B66B-4EF7-90BA-5EC1319F3747}" type="sibTrans" cxnId="{33BE4C49-1343-4C50-8447-6F65E387776E}">
      <dgm:prSet/>
      <dgm:spPr/>
      <dgm:t>
        <a:bodyPr/>
        <a:lstStyle/>
        <a:p>
          <a:endParaRPr lang="ru-RU"/>
        </a:p>
      </dgm:t>
    </dgm:pt>
    <dgm:pt modelId="{9123A06C-D9D5-459A-9B64-EFE6B8C7D5FD}">
      <dgm:prSet custT="1"/>
      <dgm:spPr/>
      <dgm:t>
        <a:bodyPr/>
        <a:lstStyle/>
        <a:p>
          <a:pPr rtl="0"/>
          <a:r>
            <a:rPr lang="ru-RU" sz="1600" dirty="0"/>
            <a:t>- проведение ежедневной, с применением дезинфицирующих средств, обработки игрушек и игрового оборудования, влажной уборки помещений с обработкой всех контактных поверхностей; генеральной уборки не реже одного раза в неделю.</a:t>
          </a:r>
        </a:p>
      </dgm:t>
    </dgm:pt>
    <dgm:pt modelId="{30460550-B68D-409B-B969-78B3F2958D87}" type="parTrans" cxnId="{195CC7CE-77DC-482C-ADEF-6FF44C01C6FD}">
      <dgm:prSet/>
      <dgm:spPr/>
      <dgm:t>
        <a:bodyPr/>
        <a:lstStyle/>
        <a:p>
          <a:endParaRPr lang="ru-RU"/>
        </a:p>
      </dgm:t>
    </dgm:pt>
    <dgm:pt modelId="{14D62DF6-C64C-406C-A94E-16EA06E21523}" type="sibTrans" cxnId="{195CC7CE-77DC-482C-ADEF-6FF44C01C6FD}">
      <dgm:prSet/>
      <dgm:spPr/>
      <dgm:t>
        <a:bodyPr/>
        <a:lstStyle/>
        <a:p>
          <a:endParaRPr lang="ru-RU"/>
        </a:p>
      </dgm:t>
    </dgm:pt>
    <dgm:pt modelId="{43AD7C18-B7D9-412D-89C0-FFC8077997A2}" type="pres">
      <dgm:prSet presAssocID="{997B2D5A-C106-4D83-81B9-105CD8333F2A}" presName="Name0" presStyleCnt="0">
        <dgm:presLayoutVars>
          <dgm:dir/>
          <dgm:resizeHandles val="exact"/>
        </dgm:presLayoutVars>
      </dgm:prSet>
      <dgm:spPr/>
    </dgm:pt>
    <dgm:pt modelId="{EC1CA365-21B8-4C59-A553-A6BD18EDC0AC}" type="pres">
      <dgm:prSet presAssocID="{6B393CB0-12DA-40BB-804E-E898849641DE}" presName="compNode" presStyleCnt="0"/>
      <dgm:spPr/>
    </dgm:pt>
    <dgm:pt modelId="{6BCCF3BC-A51C-43D2-9BA6-123CE288E952}" type="pres">
      <dgm:prSet presAssocID="{6B393CB0-12DA-40BB-804E-E898849641DE}" presName="pictRect" presStyleLbl="node1" presStyleIdx="0" presStyleCnt="4" custLinFactNeighborX="5181" custLinFactNeighborY="-89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3528B9-A012-453C-BBA9-5D2B7EFBFEF9}" type="pres">
      <dgm:prSet presAssocID="{6B393CB0-12DA-40BB-804E-E898849641DE}" presName="textRect" presStyleLbl="revTx" presStyleIdx="0" presStyleCnt="4" custScaleX="188472" custScaleY="140801" custLinFactNeighborX="-197" custLinFactNeighborY="14064">
        <dgm:presLayoutVars>
          <dgm:bulletEnabled val="1"/>
        </dgm:presLayoutVars>
      </dgm:prSet>
      <dgm:spPr/>
    </dgm:pt>
    <dgm:pt modelId="{2E157956-F108-4433-ACAC-2AA931037DB7}" type="pres">
      <dgm:prSet presAssocID="{CD5BB6D6-8D5B-4BA3-8462-46B89B3CB5BE}" presName="sibTrans" presStyleLbl="sibTrans2D1" presStyleIdx="0" presStyleCnt="0"/>
      <dgm:spPr/>
    </dgm:pt>
    <dgm:pt modelId="{69C03124-C27E-4EF9-BB8F-D6CB772982F2}" type="pres">
      <dgm:prSet presAssocID="{D1B20B56-7CCF-4192-B998-D01BF87864BF}" presName="compNode" presStyleCnt="0"/>
      <dgm:spPr/>
    </dgm:pt>
    <dgm:pt modelId="{7B361658-2807-4E48-B3FA-3786E8A297B4}" type="pres">
      <dgm:prSet presAssocID="{D1B20B56-7CCF-4192-B998-D01BF87864BF}" presName="pictRect" presStyleLbl="node1" presStyleIdx="1" presStyleCnt="4" custLinFactNeighborX="375" custLinFactNeighborY="-89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A9085FA-B33B-4AC4-AC37-13AEE2688DED}" type="pres">
      <dgm:prSet presAssocID="{D1B20B56-7CCF-4192-B998-D01BF87864BF}" presName="textRect" presStyleLbl="revTx" presStyleIdx="1" presStyleCnt="4" custScaleX="231112" custLinFactNeighborX="-220" custLinFactNeighborY="-16537">
        <dgm:presLayoutVars>
          <dgm:bulletEnabled val="1"/>
        </dgm:presLayoutVars>
      </dgm:prSet>
      <dgm:spPr/>
    </dgm:pt>
    <dgm:pt modelId="{31E46A5B-C1FD-42FE-8440-D24331CC2BB5}" type="pres">
      <dgm:prSet presAssocID="{BFB20CCA-AFBB-42A9-A3C1-89A75C786009}" presName="sibTrans" presStyleLbl="sibTrans2D1" presStyleIdx="0" presStyleCnt="0"/>
      <dgm:spPr/>
    </dgm:pt>
    <dgm:pt modelId="{82623E96-09CE-4F0A-8329-2E56EAB01422}" type="pres">
      <dgm:prSet presAssocID="{58FEB11A-02D0-4303-9281-4DAF74138738}" presName="compNode" presStyleCnt="0"/>
      <dgm:spPr/>
    </dgm:pt>
    <dgm:pt modelId="{F4E6C79E-1DA2-43FD-BBE8-C0BDB7725A4C}" type="pres">
      <dgm:prSet presAssocID="{58FEB11A-02D0-4303-9281-4DAF74138738}" presName="pictRect" presStyleLbl="node1" presStyleIdx="2" presStyleCnt="4" custLinFactNeighborX="-12787" custLinFactNeighborY="-1475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2419C8-ECCA-402B-BEF5-699A26A5AC66}" type="pres">
      <dgm:prSet presAssocID="{58FEB11A-02D0-4303-9281-4DAF74138738}" presName="textRect" presStyleLbl="revTx" presStyleIdx="2" presStyleCnt="4" custScaleX="175777" custLinFactNeighborX="-16243" custLinFactNeighborY="-27372">
        <dgm:presLayoutVars>
          <dgm:bulletEnabled val="1"/>
        </dgm:presLayoutVars>
      </dgm:prSet>
      <dgm:spPr/>
    </dgm:pt>
    <dgm:pt modelId="{A5110FB6-2D04-40A5-BF7F-6695ED500FE1}" type="pres">
      <dgm:prSet presAssocID="{F8CD15A3-B66B-4EF7-90BA-5EC1319F3747}" presName="sibTrans" presStyleLbl="sibTrans2D1" presStyleIdx="0" presStyleCnt="0"/>
      <dgm:spPr/>
    </dgm:pt>
    <dgm:pt modelId="{6274F2DB-D154-449D-BEC4-2B3FE0F0FA31}" type="pres">
      <dgm:prSet presAssocID="{9123A06C-D9D5-459A-9B64-EFE6B8C7D5FD}" presName="compNode" presStyleCnt="0"/>
      <dgm:spPr/>
    </dgm:pt>
    <dgm:pt modelId="{0847E699-23C2-48CC-9AAB-95C93160B674}" type="pres">
      <dgm:prSet presAssocID="{9123A06C-D9D5-459A-9B64-EFE6B8C7D5FD}" presName="pictRect" presStyleLbl="node1" presStyleIdx="3" presStyleCnt="4" custLinFactNeighborX="17748" custLinFactNeighborY="-1475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D29F73E-F31F-4C51-83C1-6482BDCA7DA6}" type="pres">
      <dgm:prSet presAssocID="{9123A06C-D9D5-459A-9B64-EFE6B8C7D5FD}" presName="textRect" presStyleLbl="revTx" presStyleIdx="3" presStyleCnt="4" custScaleX="206201" custLinFactNeighborX="18479" custLinFactNeighborY="-27372">
        <dgm:presLayoutVars>
          <dgm:bulletEnabled val="1"/>
        </dgm:presLayoutVars>
      </dgm:prSet>
      <dgm:spPr/>
    </dgm:pt>
  </dgm:ptLst>
  <dgm:cxnLst>
    <dgm:cxn modelId="{7A38201A-D145-49B8-9EA5-8420541ED6E1}" type="presOf" srcId="{BFB20CCA-AFBB-42A9-A3C1-89A75C786009}" destId="{31E46A5B-C1FD-42FE-8440-D24331CC2BB5}" srcOrd="0" destOrd="0" presId="urn:microsoft.com/office/officeart/2005/8/layout/pList1"/>
    <dgm:cxn modelId="{47724049-6398-441E-9F3C-B6248CDEEB29}" srcId="{997B2D5A-C106-4D83-81B9-105CD8333F2A}" destId="{6B393CB0-12DA-40BB-804E-E898849641DE}" srcOrd="0" destOrd="0" parTransId="{5AF4AA22-A36F-482E-A969-7CDB15D928F9}" sibTransId="{CD5BB6D6-8D5B-4BA3-8462-46B89B3CB5BE}"/>
    <dgm:cxn modelId="{33BE4C49-1343-4C50-8447-6F65E387776E}" srcId="{997B2D5A-C106-4D83-81B9-105CD8333F2A}" destId="{58FEB11A-02D0-4303-9281-4DAF74138738}" srcOrd="2" destOrd="0" parTransId="{B7575D07-AACC-4475-8A1B-8FF1317444FB}" sibTransId="{F8CD15A3-B66B-4EF7-90BA-5EC1319F3747}"/>
    <dgm:cxn modelId="{F2B10170-BE3C-4197-BCE3-3E2C64625500}" type="presOf" srcId="{CD5BB6D6-8D5B-4BA3-8462-46B89B3CB5BE}" destId="{2E157956-F108-4433-ACAC-2AA931037DB7}" srcOrd="0" destOrd="0" presId="urn:microsoft.com/office/officeart/2005/8/layout/pList1"/>
    <dgm:cxn modelId="{02F5AF73-7D47-40CE-8E44-1407B5BF6820}" type="presOf" srcId="{F8CD15A3-B66B-4EF7-90BA-5EC1319F3747}" destId="{A5110FB6-2D04-40A5-BF7F-6695ED500FE1}" srcOrd="0" destOrd="0" presId="urn:microsoft.com/office/officeart/2005/8/layout/pList1"/>
    <dgm:cxn modelId="{44714290-9871-4B61-A2EA-E05D2983B849}" type="presOf" srcId="{9123A06C-D9D5-459A-9B64-EFE6B8C7D5FD}" destId="{FD29F73E-F31F-4C51-83C1-6482BDCA7DA6}" srcOrd="0" destOrd="0" presId="urn:microsoft.com/office/officeart/2005/8/layout/pList1"/>
    <dgm:cxn modelId="{17B13F96-4A9F-4A00-A32D-8B371F8F184B}" type="presOf" srcId="{D1B20B56-7CCF-4192-B998-D01BF87864BF}" destId="{2A9085FA-B33B-4AC4-AC37-13AEE2688DED}" srcOrd="0" destOrd="0" presId="urn:microsoft.com/office/officeart/2005/8/layout/pList1"/>
    <dgm:cxn modelId="{486FF6B6-DC34-4E3E-9B86-E629A481BBD7}" type="presOf" srcId="{58FEB11A-02D0-4303-9281-4DAF74138738}" destId="{FA2419C8-ECCA-402B-BEF5-699A26A5AC66}" srcOrd="0" destOrd="0" presId="urn:microsoft.com/office/officeart/2005/8/layout/pList1"/>
    <dgm:cxn modelId="{DA864EC6-663F-4DF6-881C-8BCF64DC1C70}" type="presOf" srcId="{997B2D5A-C106-4D83-81B9-105CD8333F2A}" destId="{43AD7C18-B7D9-412D-89C0-FFC8077997A2}" srcOrd="0" destOrd="0" presId="urn:microsoft.com/office/officeart/2005/8/layout/pList1"/>
    <dgm:cxn modelId="{195CC7CE-77DC-482C-ADEF-6FF44C01C6FD}" srcId="{997B2D5A-C106-4D83-81B9-105CD8333F2A}" destId="{9123A06C-D9D5-459A-9B64-EFE6B8C7D5FD}" srcOrd="3" destOrd="0" parTransId="{30460550-B68D-409B-B969-78B3F2958D87}" sibTransId="{14D62DF6-C64C-406C-A94E-16EA06E21523}"/>
    <dgm:cxn modelId="{858FADD2-972C-4383-84E8-AAA09584DCBB}" type="presOf" srcId="{6B393CB0-12DA-40BB-804E-E898849641DE}" destId="{A33528B9-A012-453C-BBA9-5D2B7EFBFEF9}" srcOrd="0" destOrd="0" presId="urn:microsoft.com/office/officeart/2005/8/layout/pList1"/>
    <dgm:cxn modelId="{3C24B3E1-131A-4B3F-B960-20FF27F07305}" srcId="{997B2D5A-C106-4D83-81B9-105CD8333F2A}" destId="{D1B20B56-7CCF-4192-B998-D01BF87864BF}" srcOrd="1" destOrd="0" parTransId="{B95438DE-BD6E-452E-A33A-B092E86E1197}" sibTransId="{BFB20CCA-AFBB-42A9-A3C1-89A75C786009}"/>
    <dgm:cxn modelId="{76CE658C-E1B1-4CDC-811E-A78F0BF98779}" type="presParOf" srcId="{43AD7C18-B7D9-412D-89C0-FFC8077997A2}" destId="{EC1CA365-21B8-4C59-A553-A6BD18EDC0AC}" srcOrd="0" destOrd="0" presId="urn:microsoft.com/office/officeart/2005/8/layout/pList1"/>
    <dgm:cxn modelId="{88E2DF2B-99CC-4F7D-8880-3DC2C822B84D}" type="presParOf" srcId="{EC1CA365-21B8-4C59-A553-A6BD18EDC0AC}" destId="{6BCCF3BC-A51C-43D2-9BA6-123CE288E952}" srcOrd="0" destOrd="0" presId="urn:microsoft.com/office/officeart/2005/8/layout/pList1"/>
    <dgm:cxn modelId="{368D6AB4-6280-49FB-9645-FA9C2613E6A5}" type="presParOf" srcId="{EC1CA365-21B8-4C59-A553-A6BD18EDC0AC}" destId="{A33528B9-A012-453C-BBA9-5D2B7EFBFEF9}" srcOrd="1" destOrd="0" presId="urn:microsoft.com/office/officeart/2005/8/layout/pList1"/>
    <dgm:cxn modelId="{8D295447-7A20-4614-935F-F1A7D3790612}" type="presParOf" srcId="{43AD7C18-B7D9-412D-89C0-FFC8077997A2}" destId="{2E157956-F108-4433-ACAC-2AA931037DB7}" srcOrd="1" destOrd="0" presId="urn:microsoft.com/office/officeart/2005/8/layout/pList1"/>
    <dgm:cxn modelId="{88E72FCB-F46A-43E7-A800-5401DA153218}" type="presParOf" srcId="{43AD7C18-B7D9-412D-89C0-FFC8077997A2}" destId="{69C03124-C27E-4EF9-BB8F-D6CB772982F2}" srcOrd="2" destOrd="0" presId="urn:microsoft.com/office/officeart/2005/8/layout/pList1"/>
    <dgm:cxn modelId="{C256F2FE-F854-4D5A-8005-7F76FD70E8FD}" type="presParOf" srcId="{69C03124-C27E-4EF9-BB8F-D6CB772982F2}" destId="{7B361658-2807-4E48-B3FA-3786E8A297B4}" srcOrd="0" destOrd="0" presId="urn:microsoft.com/office/officeart/2005/8/layout/pList1"/>
    <dgm:cxn modelId="{057BFBC0-E535-4B5A-AD9A-4EB371C83C48}" type="presParOf" srcId="{69C03124-C27E-4EF9-BB8F-D6CB772982F2}" destId="{2A9085FA-B33B-4AC4-AC37-13AEE2688DED}" srcOrd="1" destOrd="0" presId="urn:microsoft.com/office/officeart/2005/8/layout/pList1"/>
    <dgm:cxn modelId="{1C8F96B0-8070-49DD-94CD-5114640779B3}" type="presParOf" srcId="{43AD7C18-B7D9-412D-89C0-FFC8077997A2}" destId="{31E46A5B-C1FD-42FE-8440-D24331CC2BB5}" srcOrd="3" destOrd="0" presId="urn:microsoft.com/office/officeart/2005/8/layout/pList1"/>
    <dgm:cxn modelId="{9C722101-B2B1-417E-8AD3-6C0465C4E042}" type="presParOf" srcId="{43AD7C18-B7D9-412D-89C0-FFC8077997A2}" destId="{82623E96-09CE-4F0A-8329-2E56EAB01422}" srcOrd="4" destOrd="0" presId="urn:microsoft.com/office/officeart/2005/8/layout/pList1"/>
    <dgm:cxn modelId="{917A45E9-3B0F-419D-9370-9F71708643EA}" type="presParOf" srcId="{82623E96-09CE-4F0A-8329-2E56EAB01422}" destId="{F4E6C79E-1DA2-43FD-BBE8-C0BDB7725A4C}" srcOrd="0" destOrd="0" presId="urn:microsoft.com/office/officeart/2005/8/layout/pList1"/>
    <dgm:cxn modelId="{920C5D2E-380B-4464-A043-9C2F21560996}" type="presParOf" srcId="{82623E96-09CE-4F0A-8329-2E56EAB01422}" destId="{FA2419C8-ECCA-402B-BEF5-699A26A5AC66}" srcOrd="1" destOrd="0" presId="urn:microsoft.com/office/officeart/2005/8/layout/pList1"/>
    <dgm:cxn modelId="{602A93DA-6408-4FB3-BAA2-C7FCCAF9AC6F}" type="presParOf" srcId="{43AD7C18-B7D9-412D-89C0-FFC8077997A2}" destId="{A5110FB6-2D04-40A5-BF7F-6695ED500FE1}" srcOrd="5" destOrd="0" presId="urn:microsoft.com/office/officeart/2005/8/layout/pList1"/>
    <dgm:cxn modelId="{02B5ACDF-C9C0-4A8F-8644-E8993DE88D6D}" type="presParOf" srcId="{43AD7C18-B7D9-412D-89C0-FFC8077997A2}" destId="{6274F2DB-D154-449D-BEC4-2B3FE0F0FA31}" srcOrd="6" destOrd="0" presId="urn:microsoft.com/office/officeart/2005/8/layout/pList1"/>
    <dgm:cxn modelId="{6C3F2A01-A91A-4C54-8E3A-3841E81A2261}" type="presParOf" srcId="{6274F2DB-D154-449D-BEC4-2B3FE0F0FA31}" destId="{0847E699-23C2-48CC-9AAB-95C93160B674}" srcOrd="0" destOrd="0" presId="urn:microsoft.com/office/officeart/2005/8/layout/pList1"/>
    <dgm:cxn modelId="{3EACCC9D-D789-495E-8137-7EC820612BA0}" type="presParOf" srcId="{6274F2DB-D154-449D-BEC4-2B3FE0F0FA31}" destId="{FD29F73E-F31F-4C51-83C1-6482BDCA7DA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D351E-0EBF-4DD3-81FA-2475065C3466}">
      <dsp:nvSpPr>
        <dsp:cNvPr id="0" name=""/>
        <dsp:cNvSpPr/>
      </dsp:nvSpPr>
      <dsp:spPr>
        <a:xfrm>
          <a:off x="2160" y="59049"/>
          <a:ext cx="3427559" cy="236158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533FE-A219-47CD-B3DC-5E3B29FB54AA}">
      <dsp:nvSpPr>
        <dsp:cNvPr id="0" name=""/>
        <dsp:cNvSpPr/>
      </dsp:nvSpPr>
      <dsp:spPr>
        <a:xfrm>
          <a:off x="2160" y="2420638"/>
          <a:ext cx="3427559" cy="127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введение запрета на проведение массовых мероприятий с участием различных групп лиц (групповых ячеек, классов), а также массовых мероприятий с привлечением лиц из иных организаций; </a:t>
          </a:r>
        </a:p>
      </dsp:txBody>
      <dsp:txXfrm>
        <a:off x="2160" y="2420638"/>
        <a:ext cx="3427559" cy="1271624"/>
      </dsp:txXfrm>
    </dsp:sp>
    <dsp:sp modelId="{F82D67FD-B169-4D2A-B49C-46BA959EAC7B}">
      <dsp:nvSpPr>
        <dsp:cNvPr id="0" name=""/>
        <dsp:cNvSpPr/>
      </dsp:nvSpPr>
      <dsp:spPr>
        <a:xfrm>
          <a:off x="3772620" y="59049"/>
          <a:ext cx="3427559" cy="236158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C7BA6-10CE-4AAC-9CD1-E892987E9FF8}">
      <dsp:nvSpPr>
        <dsp:cNvPr id="0" name=""/>
        <dsp:cNvSpPr/>
      </dsp:nvSpPr>
      <dsp:spPr>
        <a:xfrm>
          <a:off x="3772620" y="2420638"/>
          <a:ext cx="3427559" cy="127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проведение термометрии при входе в организацию и в течение дня (не менее 2х раз в день) лицам, находящиеся в организации при круглосуточном режиме ее работы; </a:t>
          </a:r>
        </a:p>
      </dsp:txBody>
      <dsp:txXfrm>
        <a:off x="3772620" y="2420638"/>
        <a:ext cx="3427559" cy="1271624"/>
      </dsp:txXfrm>
    </dsp:sp>
    <dsp:sp modelId="{F7656293-DA2C-4F18-A76E-32E388C8A89B}">
      <dsp:nvSpPr>
        <dsp:cNvPr id="0" name=""/>
        <dsp:cNvSpPr/>
      </dsp:nvSpPr>
      <dsp:spPr>
        <a:xfrm>
          <a:off x="7543079" y="59049"/>
          <a:ext cx="3427559" cy="2361588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DA61B-09DA-47F0-970E-CFECD71AF837}">
      <dsp:nvSpPr>
        <dsp:cNvPr id="0" name=""/>
        <dsp:cNvSpPr/>
      </dsp:nvSpPr>
      <dsp:spPr>
        <a:xfrm>
          <a:off x="7543079" y="2420638"/>
          <a:ext cx="3427559" cy="127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 обеспечение отдельного размещения лиц с признаками инфекционных заболеваний до приезда бригады скорой (неотложной) медицинской помощи либо прибытия родителей (законных представителей); </a:t>
          </a:r>
        </a:p>
      </dsp:txBody>
      <dsp:txXfrm>
        <a:off x="7543079" y="2420638"/>
        <a:ext cx="3427559" cy="1271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0AE4E-515F-4324-899F-AC2372B527A9}">
      <dsp:nvSpPr>
        <dsp:cNvPr id="0" name=""/>
        <dsp:cNvSpPr/>
      </dsp:nvSpPr>
      <dsp:spPr>
        <a:xfrm>
          <a:off x="949906" y="0"/>
          <a:ext cx="2849159" cy="196307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A0AF3-D7FF-41FD-A59A-952440C772A2}">
      <dsp:nvSpPr>
        <dsp:cNvPr id="0" name=""/>
        <dsp:cNvSpPr/>
      </dsp:nvSpPr>
      <dsp:spPr>
        <a:xfrm>
          <a:off x="13786" y="1872211"/>
          <a:ext cx="4699516" cy="1057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обеспечение условий для гигиенической обработки рук с применением кожных антисептиков при входе в организацию, помещения для приема пищи, санитарные узлы и туалетные комнаты;</a:t>
          </a:r>
        </a:p>
      </dsp:txBody>
      <dsp:txXfrm>
        <a:off x="13786" y="1872211"/>
        <a:ext cx="4699516" cy="1057038"/>
      </dsp:txXfrm>
    </dsp:sp>
    <dsp:sp modelId="{0FE8E7AC-1640-4EBB-AED2-A8336635E79B}">
      <dsp:nvSpPr>
        <dsp:cNvPr id="0" name=""/>
        <dsp:cNvSpPr/>
      </dsp:nvSpPr>
      <dsp:spPr>
        <a:xfrm>
          <a:off x="7217833" y="0"/>
          <a:ext cx="2849159" cy="196307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4D999-DC41-4291-9D92-EFD3B3EEEB16}">
      <dsp:nvSpPr>
        <dsp:cNvPr id="0" name=""/>
        <dsp:cNvSpPr/>
      </dsp:nvSpPr>
      <dsp:spPr>
        <a:xfrm>
          <a:off x="7269802" y="1955294"/>
          <a:ext cx="2849159" cy="1057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обеспечение постоянного наличия в санитарных узлах для детей и сотрудников мыла, а также кожных антисептиков для обработки рук; </a:t>
          </a:r>
        </a:p>
      </dsp:txBody>
      <dsp:txXfrm>
        <a:off x="7269802" y="1955294"/>
        <a:ext cx="2849159" cy="1057038"/>
      </dsp:txXfrm>
    </dsp:sp>
    <dsp:sp modelId="{5A0CD1D5-64FD-46B3-8C8F-C7EDA83DD962}">
      <dsp:nvSpPr>
        <dsp:cNvPr id="0" name=""/>
        <dsp:cNvSpPr/>
      </dsp:nvSpPr>
      <dsp:spPr>
        <a:xfrm>
          <a:off x="7217839" y="3096345"/>
          <a:ext cx="2849159" cy="196307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C1224-8B84-472A-B7A5-75DFEDDC18D7}">
      <dsp:nvSpPr>
        <dsp:cNvPr id="0" name=""/>
        <dsp:cNvSpPr/>
      </dsp:nvSpPr>
      <dsp:spPr>
        <a:xfrm>
          <a:off x="7289837" y="5040566"/>
          <a:ext cx="2849159" cy="1057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установку в местах массового скопления людей бактерицидных облучателей - </a:t>
          </a:r>
          <a:r>
            <a:rPr lang="ru-RU" sz="1600" kern="1200" dirty="0" err="1"/>
            <a:t>рециркуляторов</a:t>
          </a:r>
          <a:r>
            <a:rPr lang="ru-RU" sz="1600" kern="1200" dirty="0"/>
            <a:t>; </a:t>
          </a:r>
        </a:p>
      </dsp:txBody>
      <dsp:txXfrm>
        <a:off x="7289837" y="5040566"/>
        <a:ext cx="2849159" cy="1057038"/>
      </dsp:txXfrm>
    </dsp:sp>
    <dsp:sp modelId="{76279EC2-2A2B-4DEB-AF9E-44E59FEC938D}">
      <dsp:nvSpPr>
        <dsp:cNvPr id="0" name=""/>
        <dsp:cNvSpPr/>
      </dsp:nvSpPr>
      <dsp:spPr>
        <a:xfrm>
          <a:off x="1021910" y="3096344"/>
          <a:ext cx="2849159" cy="1963070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5D14F-BBA7-45CE-8E5F-6BD33149DD7A}">
      <dsp:nvSpPr>
        <dsp:cNvPr id="0" name=""/>
        <dsp:cNvSpPr/>
      </dsp:nvSpPr>
      <dsp:spPr>
        <a:xfrm>
          <a:off x="157802" y="5040560"/>
          <a:ext cx="4801203" cy="1057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организацию работы сотрудников, участвующих в приготовлении и раздаче пищи, обслуживающего персонала с использованием средств индивидуальной защиты органов дыхания и перчаток; </a:t>
          </a:r>
        </a:p>
      </dsp:txBody>
      <dsp:txXfrm>
        <a:off x="157802" y="5040560"/>
        <a:ext cx="4801203" cy="1057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CF3BC-A51C-43D2-9BA6-123CE288E952}">
      <dsp:nvSpPr>
        <dsp:cNvPr id="0" name=""/>
        <dsp:cNvSpPr/>
      </dsp:nvSpPr>
      <dsp:spPr>
        <a:xfrm>
          <a:off x="1296151" y="0"/>
          <a:ext cx="2612497" cy="180001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528B9-A012-453C-BBA9-5D2B7EFBFEF9}">
      <dsp:nvSpPr>
        <dsp:cNvPr id="0" name=""/>
        <dsp:cNvSpPr/>
      </dsp:nvSpPr>
      <dsp:spPr>
        <a:xfrm>
          <a:off x="0" y="1800198"/>
          <a:ext cx="4923825" cy="1364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контроль за допуском к посещению организации детьми, перенесшими заболевание, и (или) в случае, если ребенок был в контакте с больным; </a:t>
          </a:r>
        </a:p>
      </dsp:txBody>
      <dsp:txXfrm>
        <a:off x="0" y="1800198"/>
        <a:ext cx="4923825" cy="1364694"/>
      </dsp:txXfrm>
    </dsp:sp>
    <dsp:sp modelId="{7B361658-2807-4E48-B3FA-3786E8A297B4}">
      <dsp:nvSpPr>
        <dsp:cNvPr id="0" name=""/>
        <dsp:cNvSpPr/>
      </dsp:nvSpPr>
      <dsp:spPr>
        <a:xfrm>
          <a:off x="6912764" y="0"/>
          <a:ext cx="2612497" cy="180001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085FA-B33B-4AC4-AC37-13AEE2688DED}">
      <dsp:nvSpPr>
        <dsp:cNvPr id="0" name=""/>
        <dsp:cNvSpPr/>
      </dsp:nvSpPr>
      <dsp:spPr>
        <a:xfrm>
          <a:off x="5184571" y="1800195"/>
          <a:ext cx="6037794" cy="969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обеспечение групповой изоляции с проведением всех занятий в помещениях групповой ячейки и (или) на открытом воздухе отдельно от других групповых ячеек; </a:t>
          </a:r>
        </a:p>
      </dsp:txBody>
      <dsp:txXfrm>
        <a:off x="5184571" y="1800195"/>
        <a:ext cx="6037794" cy="969236"/>
      </dsp:txXfrm>
    </dsp:sp>
    <dsp:sp modelId="{F4E6C79E-1DA2-43FD-BBE8-C0BDB7725A4C}">
      <dsp:nvSpPr>
        <dsp:cNvPr id="0" name=""/>
        <dsp:cNvSpPr/>
      </dsp:nvSpPr>
      <dsp:spPr>
        <a:xfrm>
          <a:off x="1152137" y="3024327"/>
          <a:ext cx="2612497" cy="180001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419C8-ECCA-402B-BEF5-699A26A5AC66}">
      <dsp:nvSpPr>
        <dsp:cNvPr id="0" name=""/>
        <dsp:cNvSpPr/>
      </dsp:nvSpPr>
      <dsp:spPr>
        <a:xfrm>
          <a:off x="72013" y="4824540"/>
          <a:ext cx="4592169" cy="969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- </a:t>
          </a:r>
          <a:r>
            <a:rPr lang="ru-RU" sz="1600" kern="1200" dirty="0"/>
            <a:t>организацией занятий в закрепленных за каждым классом отдельных учебных кабинетах; </a:t>
          </a:r>
        </a:p>
      </dsp:txBody>
      <dsp:txXfrm>
        <a:off x="72013" y="4824540"/>
        <a:ext cx="4592169" cy="969236"/>
      </dsp:txXfrm>
    </dsp:sp>
    <dsp:sp modelId="{0847E699-23C2-48CC-9AAB-95C93160B674}">
      <dsp:nvSpPr>
        <dsp:cNvPr id="0" name=""/>
        <dsp:cNvSpPr/>
      </dsp:nvSpPr>
      <dsp:spPr>
        <a:xfrm>
          <a:off x="7200805" y="3024327"/>
          <a:ext cx="2612497" cy="1800010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9F73E-F31F-4C51-83C1-6482BDCA7DA6}">
      <dsp:nvSpPr>
        <dsp:cNvPr id="0" name=""/>
        <dsp:cNvSpPr/>
      </dsp:nvSpPr>
      <dsp:spPr>
        <a:xfrm>
          <a:off x="5832654" y="4824540"/>
          <a:ext cx="5386995" cy="969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 проведение ежедневной, с применением дезинфицирующих средств, обработки игрушек и игрового оборудования, влажной уборки помещений с обработкой всех контактных поверхностей; генеральной уборки не реже одного раза в неделю.</a:t>
          </a:r>
        </a:p>
      </dsp:txBody>
      <dsp:txXfrm>
        <a:off x="5832654" y="4824540"/>
        <a:ext cx="5386995" cy="969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32950-C104-4D57-B443-55ED0E7D9FA4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919D7-D1D0-46EC-9BF9-34E00E5890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70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" y="746125"/>
            <a:ext cx="662940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288918-1486-491C-88A3-319DCC0D982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39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Здравствуйте уважаемые слушатели. Сегодня я бы хотела рассказать как сохранить и укрепить своё здоровье при помощи специфической профилактики.</a:t>
            </a:r>
          </a:p>
          <a:p>
            <a:r>
              <a:rPr lang="ru-RU" dirty="0"/>
              <a:t>Эксперты всемирной организации здравоохранения объявили 21 век столетием вирусов. Ежегодно в мире регистрируется 30-40 млн случаев инфекционных заболеваний. Благодаря вакцинации ликвидированы некоторые инфекции, такие как дифтерия, полиомиелит. Вакцины спасают ежегодно 2-3 млн человеческих жизней.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контроль за допуском к посещению организации детьми, перенесшими заболевание, и (или) в случае, если ребенок был в контакте с больным, наличие медицинского заключения врача об отсутствии медицинских противопоказаний для пребывания в организации;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44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739FB-2D54-4C3A-8F9A-3E41D05EEF3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Следите за свои здоровьем и прививайтесь</a:t>
            </a:r>
          </a:p>
        </p:txBody>
      </p:sp>
    </p:spTree>
    <p:extLst>
      <p:ext uri="{BB962C8B-B14F-4D97-AF65-F5344CB8AC3E}">
        <p14:creationId xmlns:p14="http://schemas.microsoft.com/office/powerpoint/2010/main" val="19588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Смертность от детских инфекций можно снизить на 40% благодаря вакцинации. Своевременная вакцинопрофилактика ребёнка даёт возможность избежать многих инфекций. Проще болезнь предотвратить, чем лечить, т.к. противовирусные и антибактериальные препараты в сочетании с самим бактериальным агентом наносят больший вред, чем вакцина.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1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72739-1F52-43B9-856E-A55D1B42BC76}" type="slidenum">
              <a:rPr lang="ru-RU"/>
              <a:pPr/>
              <a:t>3</a:t>
            </a:fld>
            <a:endParaRPr lang="ru-RU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20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A35E9-A85E-40E5-99C2-D00FCDEB4BFE}" type="slidenum">
              <a:rPr lang="ru-RU"/>
              <a:pPr/>
              <a:t>4</a:t>
            </a:fld>
            <a:endParaRPr lang="ru-RU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6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F63B2-B713-49EE-9737-124C299B701D}" type="slidenum">
              <a:rPr lang="ru-RU"/>
              <a:pPr/>
              <a:t>5</a:t>
            </a:fld>
            <a:endParaRPr lang="ru-RU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1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739FB-2D54-4C3A-8F9A-3E41D05EEF3D}" type="slidenum">
              <a:rPr lang="ru-RU"/>
              <a:pPr/>
              <a:t>6</a:t>
            </a:fld>
            <a:endParaRPr 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Популяционный эффект – это эффект от вакцины в каком-либо коллективе т.е. на предприятии, в школе, в детском саду.</a:t>
            </a:r>
          </a:p>
          <a:p>
            <a:r>
              <a:rPr lang="ru-RU" dirty="0"/>
              <a:t>Более подробно остановимся на защите от гриппа.</a:t>
            </a:r>
          </a:p>
        </p:txBody>
      </p:sp>
    </p:spTree>
    <p:extLst>
      <p:ext uri="{BB962C8B-B14F-4D97-AF65-F5344CB8AC3E}">
        <p14:creationId xmlns:p14="http://schemas.microsoft.com/office/powerpoint/2010/main" val="22735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При гриппе обостряются имеющиеся хронические заболевания, кроме этого, грипп имеет обширный список возможных осложнений: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Осложнения со стороны дыхательной системы (пневмония, бронхит). Именно пневмония является причиной большинства смертельных исходов от гриппа.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Осложнения со стороны верхних дыхательных путей и ЛОР-органов (отит, синусит, ринит, трахеит).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Осложнения со стороны сердечно-сосудистой системы (миокардит, перикардит).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Осложнения со стороны нервной системы (менингит, менингоэнцефалит, энцефалит, невралгии,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полирадикулоневриты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Чтобы избежать возможных осложнений, важно своевременно проводить профилактику гриппа и правильно лечить само заболевание.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3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Использовать в питании легкоусвояемые продукты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8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Наиболее эффективным средством против гриппа является вакцинация, ведь именно вакцина обеспечивает защиту от тех видов вируса гриппа, которые являются наиболее актуальными в данном сезоне и входят в её состав. </a:t>
            </a:r>
          </a:p>
          <a:p>
            <a:r>
              <a:rPr lang="ru-RU" dirty="0"/>
              <a:t>Эффективность вакцинации несопоставима с приёмом витаминов, адаптогенов, иммуномодуляторов, а также чеснока и лука. Желательно привиться до подъёма заболеваемости, можно начинать прививаться уже с сентября.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Прививку против гриппа нельзя делать при острых лихорадочных состояниях, в период обострения хронических заболеваний.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88918-1486-491C-88A3-319DCC0D982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9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7005"/>
            <a:ext cx="10363200" cy="1470025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22780"/>
            <a:ext cx="8534400" cy="1292225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6105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0785231" y="6380167"/>
            <a:ext cx="1086339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4677" y="274638"/>
            <a:ext cx="8882184" cy="8683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779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0785231" y="6380167"/>
            <a:ext cx="1086339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4677" y="274638"/>
            <a:ext cx="8882184" cy="8683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1" y="1600203"/>
            <a:ext cx="5392616" cy="4779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9784" y="1600203"/>
            <a:ext cx="5392616" cy="4779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10785231" y="6380167"/>
            <a:ext cx="1086339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3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9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9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3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99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26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88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3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16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86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89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19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5486400"/>
          </a:xfrm>
        </p:spPr>
        <p:txBody>
          <a:bodyPr>
            <a:normAutofit/>
          </a:bodyPr>
          <a:lstStyle>
            <a:lvl1pPr algn="ctr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8006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2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600"/>
            </a:lvl4pPr>
            <a:lvl5pPr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8006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2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600"/>
            </a:lvl4pPr>
            <a:lvl5pPr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00"/>
            <a:ext cx="5386917" cy="4114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400"/>
            </a:lvl4pPr>
            <a:lvl5pPr>
              <a:spcAft>
                <a:spcPts val="600"/>
              </a:spcAft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371600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057400"/>
            <a:ext cx="5389033" cy="4114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/>
            </a:lvl1pPr>
            <a:lvl2pPr>
              <a:spcAft>
                <a:spcPts val="600"/>
              </a:spcAft>
              <a:defRPr sz="1800"/>
            </a:lvl2pPr>
            <a:lvl3pPr>
              <a:spcAft>
                <a:spcPts val="600"/>
              </a:spcAft>
              <a:defRPr sz="1600"/>
            </a:lvl3pPr>
            <a:lvl4pPr>
              <a:spcAft>
                <a:spcPts val="600"/>
              </a:spcAft>
              <a:defRPr sz="1400"/>
            </a:lvl4pPr>
            <a:lvl5pPr>
              <a:spcAft>
                <a:spcPts val="600"/>
              </a:spcAft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80"/>
            <a:ext cx="2844800" cy="365125"/>
          </a:xfrm>
          <a:prstGeom prst="rect">
            <a:avLst/>
          </a:prstGeom>
        </p:spPr>
        <p:txBody>
          <a:bodyPr/>
          <a:lstStyle/>
          <a:p>
            <a:fld id="{BD047250-A5ED-4EEF-95ED-34A4D646AA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4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6200"/>
            <a:ext cx="995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716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  <p:sldLayoutId id="2147483706" r:id="rId11"/>
    <p:sldLayoutId id="2147483707" r:id="rId12"/>
    <p:sldLayoutId id="2147483708" r:id="rId13"/>
    <p:sldLayoutId id="2147483692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ts val="100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ts val="1000"/>
        </a:spcAft>
        <a:buClr>
          <a:schemeClr val="accent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ts val="1000"/>
        </a:spcAft>
        <a:buClr>
          <a:schemeClr val="accent1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ts val="1000"/>
        </a:spcAft>
        <a:buClr>
          <a:schemeClr val="accent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ts val="100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10E3-9EB9-47B0-854A-863D67065D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04603-4A3C-4E85-A4A6-5B92C381DE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6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65846" y="1772817"/>
            <a:ext cx="7772400" cy="1758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B0F0"/>
                </a:solidFill>
                <a:latin typeface="Calibri"/>
              </a:rPr>
              <a:t>Грипп и вакцинопрофилактика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3F6D9-0C37-4CFF-BE57-A1597D7F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07" y="395829"/>
            <a:ext cx="5833250" cy="7727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A1003-AE40-4284-961A-86856C584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475" y="290659"/>
            <a:ext cx="877900" cy="877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52BE7C-1278-49D9-ABF1-E0CA9D5CC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343243"/>
            <a:ext cx="877900" cy="8779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2D5254-EAA2-4A89-A62D-2CD5C957B15A}"/>
              </a:ext>
            </a:extLst>
          </p:cNvPr>
          <p:cNvSpPr/>
          <p:nvPr/>
        </p:nvSpPr>
        <p:spPr>
          <a:xfrm>
            <a:off x="2740425" y="4653136"/>
            <a:ext cx="7082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Врач по гигиене детей и подростков </a:t>
            </a:r>
          </a:p>
          <a:p>
            <a:pPr algn="ctr"/>
            <a:r>
              <a:rPr lang="ru-RU" sz="2000" dirty="0"/>
              <a:t>Центра охраны здоровья детей и подростков</a:t>
            </a:r>
          </a:p>
          <a:p>
            <a:pPr algn="ctr"/>
            <a:r>
              <a:rPr lang="ru-RU" sz="2000" dirty="0"/>
              <a:t> </a:t>
            </a:r>
            <a:r>
              <a:rPr lang="ru-RU" sz="2000" b="1" dirty="0" err="1"/>
              <a:t>Сенцова</a:t>
            </a:r>
            <a:r>
              <a:rPr lang="ru-RU" sz="2000" b="1" dirty="0"/>
              <a:t> Наталья Алексеевна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Руководитель Центра</a:t>
            </a:r>
          </a:p>
          <a:p>
            <a:pPr algn="ctr"/>
            <a:r>
              <a:rPr lang="ru-RU" sz="2000" b="1" dirty="0" err="1"/>
              <a:t>Татарева</a:t>
            </a:r>
            <a:r>
              <a:rPr lang="ru-RU" sz="2000" b="1" dirty="0"/>
              <a:t> Светлана Викторовна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819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AD24A-6D02-43A2-8D37-1A6F01A9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260648"/>
            <a:ext cx="6624736" cy="6164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Вопросы о вакцинопрофилактике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BB9964-4BA3-44FE-915B-F003C48D8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980728"/>
            <a:ext cx="10657184" cy="547260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	В какой временной период лучше поставить прививку ребёнку?</a:t>
            </a:r>
            <a:endParaRPr lang="ru-RU" dirty="0"/>
          </a:p>
          <a:p>
            <a:r>
              <a:rPr lang="ru-RU" dirty="0"/>
              <a:t>Прививку необходимо поставить до подъёма заболеваемости гриппом и ОРВИ, т.е. в условиях благоприятной эпидемиологической ситуации по заболеваемости данными инфекциями. Вакцинацию можно начинать уже с сентября. Нужно помнить, что вакцины следует ставить на фоне полного здоровья ребёнка.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	Можно ли ребёнку от вакцины против гриппа заразиться гриппом?</a:t>
            </a:r>
            <a:endParaRPr lang="ru-RU" dirty="0"/>
          </a:p>
          <a:p>
            <a:r>
              <a:rPr lang="ru-RU" dirty="0"/>
              <a:t>Это совершенно исключено. Все современные вакцины от гриппа не то, что не содержат живых вирусов, они не содержат даже целых вирусов – только их фрагменты. Конечно же, эти фрагменты не могут вызвать заболевания.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72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29FF1E-7A75-4947-B7E4-68D5B689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24644"/>
            <a:ext cx="9865096" cy="640871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	Может ли ребёнок заболеть гриппом после вакцинации? </a:t>
            </a:r>
            <a:endParaRPr lang="ru-RU" sz="2000" dirty="0"/>
          </a:p>
          <a:p>
            <a:r>
              <a:rPr lang="ru-RU" sz="2000" dirty="0"/>
              <a:t>Вакцины против гриппа снижают риск заболеть им примерно на 90% у разных групп населения. У детей показатели эффективности наиболее высокие. Для формирования специфического иммунитета после прививки должно пройти время, в среднем не менее двух недель. Если в течение этого промежутка времени привитый человек столкнётся с больным гриппом, то он может заразиться и заболеть.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b="1" dirty="0"/>
              <a:t>	Как защитить от гриппа детей до 6 месяцев жизни, которых еще нельзя прививать?</a:t>
            </a:r>
            <a:endParaRPr lang="ru-RU" sz="2000" dirty="0"/>
          </a:p>
          <a:p>
            <a:r>
              <a:rPr lang="ru-RU" sz="2000" dirty="0"/>
              <a:t>Чтобы защитить их от гриппа, необходимо привить всех контактирующих с ними взрослых – родителей, братьев и сестёр, бабушек и дедушек, а также нянь. И ни в коем случае нельзя в период эпидемии гриппа посещать с младенцами места с большим скоплением людей – торговые центры, рестораны, кинотеатры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39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A8CD7D-EA77-46B1-A671-2F27E1E8E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548680"/>
            <a:ext cx="10225136" cy="56235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	Можно ли закаливаться для профилактики гриппа?</a:t>
            </a:r>
            <a:endParaRPr lang="ru-RU" dirty="0"/>
          </a:p>
          <a:p>
            <a:r>
              <a:rPr lang="ru-RU" dirty="0"/>
              <a:t>При закаливании не происходит выработки антител к вирусу гриппа. Закаливание лишь повышает устойчивость организма к неблагоприятным факторам окружающей среды.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	Сколько времени после прививки вырабатывается иммунитет?</a:t>
            </a:r>
            <a:endParaRPr lang="ru-RU" dirty="0"/>
          </a:p>
          <a:p>
            <a:r>
              <a:rPr lang="ru-RU" dirty="0"/>
              <a:t>Для формирования специфического иммунитета после прививки должно пройти время, в среднем не менее двух недель.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05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956800" cy="198464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Противоэпидемические и профилактические мероприятий по  предупреждению распространения новой коронавирусной инфекции (</a:t>
            </a:r>
            <a:r>
              <a:rPr lang="en-US" dirty="0">
                <a:solidFill>
                  <a:schemeClr val="tx1"/>
                </a:solidFill>
              </a:rPr>
              <a:t>COVID-19</a:t>
            </a:r>
            <a:r>
              <a:rPr lang="ru-RU" dirty="0">
                <a:solidFill>
                  <a:schemeClr val="tx1"/>
                </a:solidFill>
              </a:rPr>
              <a:t>) в образовательных организациях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990033"/>
              </p:ext>
            </p:extLst>
          </p:nvPr>
        </p:nvGraphicFramePr>
        <p:xfrm>
          <a:off x="609600" y="2420888"/>
          <a:ext cx="10972800" cy="37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67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904830"/>
              </p:ext>
            </p:extLst>
          </p:nvPr>
        </p:nvGraphicFramePr>
        <p:xfrm>
          <a:off x="609600" y="332656"/>
          <a:ext cx="109728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881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907665"/>
              </p:ext>
            </p:extLst>
          </p:nvPr>
        </p:nvGraphicFramePr>
        <p:xfrm>
          <a:off x="623392" y="332656"/>
          <a:ext cx="1123324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697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2" name="Rectangle 32"/>
          <p:cNvSpPr>
            <a:spLocks noGrp="1" noChangeArrowheads="1"/>
          </p:cNvSpPr>
          <p:nvPr>
            <p:ph type="title"/>
          </p:nvPr>
        </p:nvSpPr>
        <p:spPr>
          <a:xfrm>
            <a:off x="1981200" y="1628801"/>
            <a:ext cx="8229600" cy="575345"/>
          </a:xfrm>
        </p:spPr>
        <p:txBody>
          <a:bodyPr anchor="t"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Calibri" panose="020F0502020204030204" pitchFamily="34" charset="0"/>
              </a:rPr>
              <a:t>Благодарю за внимание!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6374" name="Rectangle 54"/>
          <p:cNvSpPr>
            <a:spLocks noChangeArrowheads="1"/>
          </p:cNvSpPr>
          <p:nvPr/>
        </p:nvSpPr>
        <p:spPr bwMode="auto">
          <a:xfrm>
            <a:off x="1752600" y="5749925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  <a:defRPr/>
            </a:pPr>
            <a:endParaRPr lang="ru-RU" sz="2000">
              <a:solidFill>
                <a:prstClr val="black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FB231D-276E-43A9-BC67-8E9D3DA1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708921"/>
            <a:ext cx="5962650" cy="35718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8ABDF4-EE6A-4BDD-9BA7-ABBFB2720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718" y="306360"/>
            <a:ext cx="1113471" cy="1113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474F87-1F77-4D88-9D95-76E4EA6D4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40" y="306359"/>
            <a:ext cx="1113470" cy="11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74" grpId="0" build="p" autoUpdateAnimBg="0" advAuto="5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30" y="1844824"/>
            <a:ext cx="8191326" cy="36384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9793" y="1234834"/>
            <a:ext cx="11089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В 19-м веке в России детская смертность составляла 40%  Причем 40% умерших приходилось на детей до 1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392" y="119534"/>
            <a:ext cx="10729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Calibri"/>
              </a:rPr>
              <a:t>Детские инфекции исторически являлись основной причиной детских смертей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922295" y="1844826"/>
            <a:ext cx="3278162" cy="363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02" y="1844826"/>
            <a:ext cx="1055964" cy="664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31" y="1844824"/>
            <a:ext cx="1228873" cy="830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3" y="2563310"/>
            <a:ext cx="1205799" cy="607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66" y="2123048"/>
            <a:ext cx="1057995" cy="1047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26" y="3395076"/>
            <a:ext cx="931524" cy="1000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16" y="4292380"/>
            <a:ext cx="983381" cy="1004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27" y="4437113"/>
            <a:ext cx="1022223" cy="10222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66" y="2857023"/>
            <a:ext cx="1080310" cy="10761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34" y="3112310"/>
            <a:ext cx="455838" cy="782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77" y="4077072"/>
            <a:ext cx="824477" cy="1377252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5444798" y="5921847"/>
            <a:ext cx="1119222" cy="3429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Корь</a:t>
            </a:r>
          </a:p>
        </p:txBody>
      </p:sp>
      <p:sp>
        <p:nvSpPr>
          <p:cNvPr id="32" name="Овал 31"/>
          <p:cNvSpPr/>
          <p:nvPr/>
        </p:nvSpPr>
        <p:spPr>
          <a:xfrm>
            <a:off x="4235101" y="5574055"/>
            <a:ext cx="1660788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Краснуха</a:t>
            </a:r>
          </a:p>
        </p:txBody>
      </p:sp>
      <p:sp>
        <p:nvSpPr>
          <p:cNvPr id="33" name="Овал 32"/>
          <p:cNvSpPr/>
          <p:nvPr/>
        </p:nvSpPr>
        <p:spPr>
          <a:xfrm>
            <a:off x="6532565" y="6045092"/>
            <a:ext cx="1527295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Паротит</a:t>
            </a:r>
          </a:p>
        </p:txBody>
      </p:sp>
      <p:sp>
        <p:nvSpPr>
          <p:cNvPr id="34" name="Овал 33"/>
          <p:cNvSpPr/>
          <p:nvPr/>
        </p:nvSpPr>
        <p:spPr>
          <a:xfrm>
            <a:off x="2207568" y="5574055"/>
            <a:ext cx="1979580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Пневмококк</a:t>
            </a:r>
          </a:p>
        </p:txBody>
      </p:sp>
      <p:sp>
        <p:nvSpPr>
          <p:cNvPr id="35" name="Овал 34"/>
          <p:cNvSpPr/>
          <p:nvPr/>
        </p:nvSpPr>
        <p:spPr>
          <a:xfrm>
            <a:off x="5154056" y="6397592"/>
            <a:ext cx="1944216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Туберкулез</a:t>
            </a:r>
          </a:p>
        </p:txBody>
      </p:sp>
      <p:sp>
        <p:nvSpPr>
          <p:cNvPr id="36" name="Овал 35"/>
          <p:cNvSpPr/>
          <p:nvPr/>
        </p:nvSpPr>
        <p:spPr>
          <a:xfrm>
            <a:off x="8603290" y="6006102"/>
            <a:ext cx="1486029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Коклюш</a:t>
            </a:r>
          </a:p>
        </p:txBody>
      </p:sp>
      <p:sp>
        <p:nvSpPr>
          <p:cNvPr id="37" name="Овал 36"/>
          <p:cNvSpPr/>
          <p:nvPr/>
        </p:nvSpPr>
        <p:spPr>
          <a:xfrm>
            <a:off x="7691100" y="6386558"/>
            <a:ext cx="1429236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Гепатит</a:t>
            </a:r>
          </a:p>
        </p:txBody>
      </p:sp>
      <p:sp>
        <p:nvSpPr>
          <p:cNvPr id="38" name="Овал 37"/>
          <p:cNvSpPr/>
          <p:nvPr/>
        </p:nvSpPr>
        <p:spPr>
          <a:xfrm>
            <a:off x="8108710" y="5589241"/>
            <a:ext cx="1617062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Столбняк</a:t>
            </a:r>
          </a:p>
        </p:txBody>
      </p:sp>
      <p:sp>
        <p:nvSpPr>
          <p:cNvPr id="39" name="Овал 38"/>
          <p:cNvSpPr/>
          <p:nvPr/>
        </p:nvSpPr>
        <p:spPr>
          <a:xfrm>
            <a:off x="6287435" y="5589242"/>
            <a:ext cx="1745342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Дифтерия</a:t>
            </a:r>
          </a:p>
        </p:txBody>
      </p:sp>
      <p:sp>
        <p:nvSpPr>
          <p:cNvPr id="40" name="Овал 39"/>
          <p:cNvSpPr/>
          <p:nvPr/>
        </p:nvSpPr>
        <p:spPr>
          <a:xfrm>
            <a:off x="3329540" y="6093298"/>
            <a:ext cx="2262404" cy="432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Полиомиелит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922295" y="1781528"/>
            <a:ext cx="3494186" cy="3701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6191" y="2868625"/>
            <a:ext cx="3400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FF0000"/>
                </a:solidFill>
              </a:rPr>
              <a:t>- 40%</a:t>
            </a:r>
          </a:p>
        </p:txBody>
      </p:sp>
    </p:spTree>
    <p:extLst>
      <p:ext uri="{BB962C8B-B14F-4D97-AF65-F5344CB8AC3E}">
        <p14:creationId xmlns:p14="http://schemas.microsoft.com/office/powerpoint/2010/main" val="21208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2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4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0" name="Rectangle 32"/>
          <p:cNvSpPr>
            <a:spLocks noGrp="1" noChangeArrowheads="1"/>
          </p:cNvSpPr>
          <p:nvPr>
            <p:ph type="title"/>
          </p:nvPr>
        </p:nvSpPr>
        <p:spPr>
          <a:xfrm>
            <a:off x="2009088" y="333374"/>
            <a:ext cx="8147248" cy="935386"/>
          </a:xfrm>
        </p:spPr>
        <p:txBody>
          <a:bodyPr anchor="t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Вакцины помогают организму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</a:rPr>
              <a:t>подготовиться</a:t>
            </a:r>
            <a:r>
              <a:rPr lang="ru-RU" b="1" dirty="0">
                <a:solidFill>
                  <a:schemeClr val="tx1"/>
                </a:solidFill>
              </a:rPr>
              <a:t> к встрече с инфекцией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281" name="Rectangle 33"/>
          <p:cNvSpPr>
            <a:spLocks noGrp="1" noChangeArrowheads="1"/>
          </p:cNvSpPr>
          <p:nvPr>
            <p:ph idx="1"/>
          </p:nvPr>
        </p:nvSpPr>
        <p:spPr>
          <a:xfrm>
            <a:off x="911424" y="1412776"/>
            <a:ext cx="10441160" cy="1524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latin typeface="Calibri" panose="020F0502020204030204" pitchFamily="34" charset="0"/>
              </a:rPr>
              <a:t>Вакцины содержат ослабленные или убитые бактерии или вирусы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endParaRPr lang="ru-RU" sz="18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dirty="0">
                <a:latin typeface="Calibri" panose="020F0502020204030204" pitchFamily="34" charset="0"/>
              </a:rPr>
              <a:t>Они готовят организм к отражению атаки инфекции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endParaRPr lang="ru-RU" sz="18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800" dirty="0">
                <a:latin typeface="Calibri" panose="020F0502020204030204" pitchFamily="34" charset="0"/>
              </a:rPr>
              <a:t>Когда вакцина вводится в организм, он начинает вырабатывать антитела, которые защищают его от возбудителя болезни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3282" name="Rectangle 34"/>
          <p:cNvSpPr>
            <a:spLocks noChangeArrowheads="1"/>
          </p:cNvSpPr>
          <p:nvPr/>
        </p:nvSpPr>
        <p:spPr bwMode="auto">
          <a:xfrm>
            <a:off x="911424" y="4515065"/>
            <a:ext cx="1065718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  <a:buFontTx/>
              <a:buChar char="•"/>
            </a:pPr>
            <a:r>
              <a:rPr lang="ru-RU" dirty="0">
                <a:latin typeface="Calibri" panose="020F0502020204030204" pitchFamily="34" charset="0"/>
              </a:rPr>
              <a:t>Помните</a:t>
            </a:r>
            <a:r>
              <a:rPr lang="en-US" dirty="0">
                <a:latin typeface="Calibri" panose="020F0502020204030204" pitchFamily="34" charset="0"/>
              </a:rPr>
              <a:t>…</a:t>
            </a:r>
            <a:r>
              <a:rPr lang="ru-RU" dirty="0">
                <a:latin typeface="Calibri" panose="020F0502020204030204" pitchFamily="34" charset="0"/>
              </a:rPr>
              <a:t>вакцина достаточно сильна, чтобы выработались антитела, но слабее, чем вирус или бактерия и не вызывает заболевания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  <a:buFontTx/>
              <a:buChar char="•"/>
            </a:pPr>
            <a:r>
              <a:rPr lang="ru-RU" dirty="0">
                <a:latin typeface="Calibri" panose="020F0502020204030204" pitchFamily="34" charset="0"/>
              </a:rPr>
              <a:t>Если ребенок не привит, инфекция может пересилить его иммунную систему и вызвать болезнь или даже смерть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3292" name="Picture 44" descr="syrin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609" y="2996953"/>
            <a:ext cx="2140381" cy="123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53" descr="shower_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824" y="2342935"/>
            <a:ext cx="38481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81" grpId="0" build="p" autoUpdateAnimBg="0" advAuto="2500"/>
      <p:bldP spid="53282" grpId="0" build="p" autoUpdateAnimBg="0" advAuto="4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5" name="Rectangle 33"/>
          <p:cNvSpPr>
            <a:spLocks noGrp="1" noChangeArrowheads="1"/>
          </p:cNvSpPr>
          <p:nvPr>
            <p:ph type="title"/>
          </p:nvPr>
        </p:nvSpPr>
        <p:spPr>
          <a:xfrm>
            <a:off x="1977441" y="333375"/>
            <a:ext cx="8229600" cy="1143000"/>
          </a:xfrm>
        </p:spPr>
        <p:txBody>
          <a:bodyPr anchor="t"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Что происходит при введении вакцины: антитела становятся частью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ru-RU" dirty="0">
                <a:solidFill>
                  <a:schemeClr val="tx1"/>
                </a:solidFill>
              </a:rPr>
              <a:t>памяти</a:t>
            </a:r>
            <a:r>
              <a:rPr lang="en-US" dirty="0">
                <a:solidFill>
                  <a:schemeClr val="tx1"/>
                </a:solidFill>
              </a:rPr>
              <a:t>”</a:t>
            </a:r>
            <a:r>
              <a:rPr lang="ru-RU" dirty="0">
                <a:solidFill>
                  <a:schemeClr val="tx1"/>
                </a:solidFill>
              </a:rPr>
              <a:t> организма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306" name="Rectangle 34"/>
          <p:cNvSpPr>
            <a:spLocks noGrp="1" noChangeArrowheads="1"/>
          </p:cNvSpPr>
          <p:nvPr>
            <p:ph idx="1"/>
          </p:nvPr>
        </p:nvSpPr>
        <p:spPr>
          <a:xfrm>
            <a:off x="551384" y="2060848"/>
            <a:ext cx="7682116" cy="1467544"/>
          </a:xfrm>
          <a:noFill/>
        </p:spPr>
        <p:txBody>
          <a:bodyPr/>
          <a:lstStyle/>
          <a:p>
            <a:r>
              <a:rPr lang="ru-RU" sz="2000" dirty="0">
                <a:latin typeface="Calibri" panose="020F0502020204030204" pitchFamily="34" charset="0"/>
              </a:rPr>
              <a:t>После выработки </a:t>
            </a:r>
            <a:r>
              <a:rPr lang="ru-RU" sz="2000" b="1" dirty="0">
                <a:latin typeface="Calibri" panose="020F0502020204030204" pitchFamily="34" charset="0"/>
              </a:rPr>
              <a:t>антител</a:t>
            </a:r>
            <a:r>
              <a:rPr lang="ru-RU" sz="2000" dirty="0">
                <a:latin typeface="Calibri" panose="020F0502020204030204" pitchFamily="34" charset="0"/>
              </a:rPr>
              <a:t> в ответ на прививку, они становятся частью иммунной системы организма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  <a:buFontTx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Затем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ru-RU" sz="2000" dirty="0">
                <a:latin typeface="Calibri" panose="020F0502020204030204" pitchFamily="34" charset="0"/>
              </a:rPr>
              <a:t>если происходит встреча с вирусом или бактерией, то антитела убивают инфекцию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rgbClr val="008080"/>
              </a:buClr>
              <a:buFontTx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Формируется</a:t>
            </a:r>
            <a:r>
              <a:rPr lang="ru-RU" sz="2000" b="1" dirty="0">
                <a:latin typeface="Calibri" panose="020F0502020204030204" pitchFamily="34" charset="0"/>
              </a:rPr>
              <a:t> «Иммунная память»</a:t>
            </a:r>
            <a:r>
              <a:rPr lang="en-US" sz="2000" b="1" dirty="0">
                <a:latin typeface="Calibri" panose="020F0502020204030204" pitchFamily="34" charset="0"/>
              </a:rPr>
              <a:t>: </a:t>
            </a:r>
            <a:r>
              <a:rPr lang="ru-RU" sz="2000" dirty="0">
                <a:latin typeface="Calibri" panose="020F0502020204030204" pitchFamily="34" charset="0"/>
              </a:rPr>
              <a:t>организм быстро реагирует на встречу с инфекцией и предотвращает или значимо облегчает течение болезни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70000"/>
              </a:spcBef>
              <a:buClr>
                <a:srgbClr val="008080"/>
              </a:buClr>
              <a:buFontTx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“</a:t>
            </a:r>
            <a:r>
              <a:rPr lang="ru-RU" sz="2000" dirty="0">
                <a:latin typeface="Calibri" panose="020F0502020204030204" pitchFamily="34" charset="0"/>
              </a:rPr>
              <a:t>Иммунная память</a:t>
            </a:r>
            <a:r>
              <a:rPr lang="en-US" sz="2000" dirty="0">
                <a:latin typeface="Calibri" panose="020F0502020204030204" pitchFamily="34" charset="0"/>
              </a:rPr>
              <a:t>” </a:t>
            </a:r>
            <a:r>
              <a:rPr lang="ru-RU" sz="2000" dirty="0">
                <a:latin typeface="Calibri" panose="020F0502020204030204" pitchFamily="34" charset="0"/>
              </a:rPr>
              <a:t>имеет разную продолжительность для разных вакцин, иногда требуется повторная (ре-) вакцинация для поддержания защиты</a:t>
            </a:r>
            <a:r>
              <a:rPr lang="en-US" sz="2000" dirty="0">
                <a:latin typeface="Calibri" panose="020F0502020204030204" pitchFamily="34" charset="0"/>
              </a:rPr>
              <a:t>.</a:t>
            </a: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54315" name="Picture 43" descr="anti_memory1"/>
          <p:cNvPicPr>
            <a:picLocks noChangeAspect="1" noChangeArrowheads="1"/>
          </p:cNvPicPr>
          <p:nvPr/>
        </p:nvPicPr>
        <p:blipFill>
          <a:blip r:embed="rId4" cstate="print"/>
          <a:srcRect l="22009" t="19879" r="6219"/>
          <a:stretch>
            <a:fillRect/>
          </a:stretch>
        </p:blipFill>
        <p:spPr bwMode="auto">
          <a:xfrm>
            <a:off x="8256242" y="1683568"/>
            <a:ext cx="2262187" cy="4343400"/>
          </a:xfrm>
          <a:prstGeom prst="rect">
            <a:avLst/>
          </a:prstGeom>
          <a:noFill/>
        </p:spPr>
      </p:pic>
      <p:pic>
        <p:nvPicPr>
          <p:cNvPr id="54317" name="Picture 45" descr="anti_memory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6241" y="3528392"/>
            <a:ext cx="1950801" cy="335699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0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333375"/>
            <a:ext cx="11233248" cy="990600"/>
          </a:xfrm>
        </p:spPr>
        <p:txBody>
          <a:bodyPr anchor="t"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Почему вакцинируют в том или ином возрасте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983432" y="1556792"/>
            <a:ext cx="10333294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/>
              <a:t>Учитывается способность ребенка ответить на вакцину выработкой антител:</a:t>
            </a:r>
          </a:p>
          <a:p>
            <a:pPr marL="324000" indent="0">
              <a:lnSpc>
                <a:spcPct val="90000"/>
              </a:lnSpc>
              <a:buNone/>
            </a:pPr>
            <a:r>
              <a:rPr lang="ru-RU" sz="2000" dirty="0"/>
              <a:t>БЦЖ, гепатит – с рождения</a:t>
            </a:r>
          </a:p>
          <a:p>
            <a:pPr marL="324000" indent="0">
              <a:lnSpc>
                <a:spcPct val="90000"/>
              </a:lnSpc>
              <a:buNone/>
            </a:pPr>
            <a:r>
              <a:rPr lang="ru-RU" sz="2000" dirty="0"/>
              <a:t>Коклюш, дифтерия, столбняк – с 2-3 </a:t>
            </a:r>
            <a:r>
              <a:rPr lang="ru-RU" sz="2000" dirty="0" err="1"/>
              <a:t>мес</a:t>
            </a:r>
            <a:endParaRPr lang="ru-RU" sz="2000" dirty="0"/>
          </a:p>
          <a:p>
            <a:pPr marL="324000" indent="0">
              <a:lnSpc>
                <a:spcPct val="90000"/>
              </a:lnSpc>
              <a:buNone/>
            </a:pPr>
            <a:r>
              <a:rPr lang="ru-RU" sz="2000" dirty="0"/>
              <a:t>Живые вакцины (полиомиелит, корь, краснуха, паротит) – с 1 года (материнские антитела могут их инактивировать)</a:t>
            </a:r>
            <a:br>
              <a:rPr lang="ru-RU" sz="2000" dirty="0"/>
            </a:br>
            <a:endParaRPr lang="ru-RU" sz="2000" dirty="0"/>
          </a:p>
          <a:p>
            <a:pPr>
              <a:lnSpc>
                <a:spcPct val="90000"/>
              </a:lnSpc>
            </a:pPr>
            <a:r>
              <a:rPr lang="ru-RU" sz="2000" b="1" dirty="0"/>
              <a:t>Чем раньше привьешь – тем меньше риск инфекции</a:t>
            </a:r>
          </a:p>
          <a:p>
            <a:pPr marL="324000" indent="0">
              <a:lnSpc>
                <a:spcPct val="90000"/>
              </a:lnSpc>
              <a:buNone/>
            </a:pPr>
            <a:br>
              <a:rPr lang="ru-RU" sz="2000" dirty="0"/>
            </a:br>
            <a:endParaRPr lang="ru-RU" sz="2000" dirty="0"/>
          </a:p>
          <a:p>
            <a:pPr>
              <a:lnSpc>
                <a:spcPct val="90000"/>
              </a:lnSpc>
            </a:pPr>
            <a:r>
              <a:rPr lang="ru-RU" sz="2000" dirty="0"/>
              <a:t>В возрасте до 6 мес. дети реже болеют, поэтому происходит меньше отсрочек и отводов</a:t>
            </a:r>
          </a:p>
          <a:p>
            <a:pPr>
              <a:lnSpc>
                <a:spcPct val="90000"/>
              </a:lnSpc>
            </a:pPr>
            <a:endParaRPr lang="ru-RU" sz="1600" dirty="0"/>
          </a:p>
          <a:p>
            <a:pPr>
              <a:lnSpc>
                <a:spcPct val="90000"/>
              </a:lnSpc>
              <a:buFontTx/>
              <a:buNone/>
            </a:pPr>
            <a:endParaRPr lang="ru-RU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2" name="Rectangle 32"/>
          <p:cNvSpPr>
            <a:spLocks noGrp="1" noChangeArrowheads="1"/>
          </p:cNvSpPr>
          <p:nvPr>
            <p:ph type="title"/>
          </p:nvPr>
        </p:nvSpPr>
        <p:spPr>
          <a:xfrm>
            <a:off x="1952676" y="260649"/>
            <a:ext cx="8229600" cy="575345"/>
          </a:xfrm>
        </p:spPr>
        <p:txBody>
          <a:bodyPr anchor="t"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Calibri" panose="020F0502020204030204" pitchFamily="34" charset="0"/>
              </a:rPr>
              <a:t>Популяционный эффект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6353" name="Rectangle 33"/>
          <p:cNvSpPr>
            <a:spLocks noGrp="1" noChangeArrowheads="1"/>
          </p:cNvSpPr>
          <p:nvPr>
            <p:ph idx="1"/>
          </p:nvPr>
        </p:nvSpPr>
        <p:spPr>
          <a:xfrm>
            <a:off x="479376" y="1156601"/>
            <a:ext cx="10945216" cy="4724400"/>
          </a:xfrm>
        </p:spPr>
        <p:txBody>
          <a:bodyPr/>
          <a:lstStyle/>
          <a:p>
            <a:r>
              <a:rPr lang="ru-RU" sz="2400" dirty="0">
                <a:latin typeface="Calibri" panose="020F0502020204030204" pitchFamily="34" charset="0"/>
              </a:rPr>
              <a:t>Привитые дети защищены от инфекции. Они перестают болеть сами и прекращают заражать других.</a:t>
            </a: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567608" y="1772817"/>
            <a:ext cx="1858962" cy="2924152"/>
            <a:chOff x="504" y="1583"/>
            <a:chExt cx="1560" cy="2454"/>
          </a:xfrm>
        </p:grpSpPr>
        <p:pic>
          <p:nvPicPr>
            <p:cNvPr id="56366" name="Picture 46" descr="trumpSC_44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8" y="1583"/>
              <a:ext cx="1336" cy="2071"/>
            </a:xfrm>
            <a:prstGeom prst="rect">
              <a:avLst/>
            </a:prstGeom>
            <a:noFill/>
          </p:spPr>
        </p:pic>
        <p:sp>
          <p:nvSpPr>
            <p:cNvPr id="56367" name="Text Box 47"/>
            <p:cNvSpPr txBox="1">
              <a:spLocks noChangeArrowheads="1"/>
            </p:cNvSpPr>
            <p:nvPr/>
          </p:nvSpPr>
          <p:spPr bwMode="auto">
            <a:xfrm>
              <a:off x="504" y="3753"/>
              <a:ext cx="1401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CC0099"/>
                  </a:solidFill>
                  <a:latin typeface="Arial Black" pitchFamily="34" charset="0"/>
                </a:rPr>
                <a:t>Не Привитой</a:t>
              </a:r>
              <a:endParaRPr lang="en-US" sz="1600" b="1" dirty="0">
                <a:solidFill>
                  <a:srgbClr val="CC0099"/>
                </a:solidFill>
                <a:latin typeface="Arial Black" pitchFamily="34" charset="0"/>
              </a:endParaRPr>
            </a:p>
          </p:txBody>
        </p:sp>
      </p:grpSp>
      <p:sp>
        <p:nvSpPr>
          <p:cNvPr id="56369" name="Rectangle 49"/>
          <p:cNvSpPr>
            <a:spLocks noChangeArrowheads="1"/>
          </p:cNvSpPr>
          <p:nvPr/>
        </p:nvSpPr>
        <p:spPr bwMode="auto">
          <a:xfrm>
            <a:off x="695400" y="4899248"/>
            <a:ext cx="103691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  <a:buFont typeface="Arial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Если много детей в обществе (коллективе) привиты от инфекции, эта инфекция в обществе не распространяется и не встречается 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56365" name="Freeform 45"/>
          <p:cNvSpPr>
            <a:spLocks/>
          </p:cNvSpPr>
          <p:nvPr/>
        </p:nvSpPr>
        <p:spPr bwMode="auto">
          <a:xfrm>
            <a:off x="3457575" y="2797946"/>
            <a:ext cx="3314700" cy="1630363"/>
          </a:xfrm>
          <a:custGeom>
            <a:avLst/>
            <a:gdLst/>
            <a:ahLst/>
            <a:cxnLst>
              <a:cxn ang="0">
                <a:pos x="274" y="103"/>
              </a:cxn>
              <a:cxn ang="0">
                <a:pos x="152" y="382"/>
              </a:cxn>
              <a:cxn ang="0">
                <a:pos x="1186" y="1015"/>
              </a:cxn>
              <a:cxn ang="0">
                <a:pos x="2088" y="456"/>
              </a:cxn>
              <a:cxn ang="0">
                <a:pos x="2038" y="347"/>
              </a:cxn>
              <a:cxn ang="0">
                <a:pos x="1161" y="873"/>
              </a:cxn>
              <a:cxn ang="0">
                <a:pos x="274" y="103"/>
              </a:cxn>
            </a:cxnLst>
            <a:rect l="0" t="0" r="r" b="b"/>
            <a:pathLst>
              <a:path w="2088" h="1027">
                <a:moveTo>
                  <a:pt x="274" y="103"/>
                </a:moveTo>
                <a:cubicBezTo>
                  <a:pt x="102" y="0"/>
                  <a:pt x="0" y="230"/>
                  <a:pt x="152" y="382"/>
                </a:cubicBezTo>
                <a:cubicBezTo>
                  <a:pt x="304" y="534"/>
                  <a:pt x="863" y="1003"/>
                  <a:pt x="1186" y="1015"/>
                </a:cubicBezTo>
                <a:cubicBezTo>
                  <a:pt x="1509" y="1027"/>
                  <a:pt x="1946" y="567"/>
                  <a:pt x="2088" y="456"/>
                </a:cubicBezTo>
                <a:cubicBezTo>
                  <a:pt x="2080" y="448"/>
                  <a:pt x="2054" y="379"/>
                  <a:pt x="2038" y="347"/>
                </a:cubicBezTo>
                <a:cubicBezTo>
                  <a:pt x="1862" y="563"/>
                  <a:pt x="1455" y="914"/>
                  <a:pt x="1161" y="873"/>
                </a:cubicBezTo>
                <a:cubicBezTo>
                  <a:pt x="867" y="832"/>
                  <a:pt x="459" y="264"/>
                  <a:pt x="274" y="103"/>
                </a:cubicBezTo>
                <a:close/>
              </a:path>
            </a:pathLst>
          </a:custGeom>
          <a:solidFill>
            <a:srgbClr val="CC3399"/>
          </a:solidFill>
          <a:ln w="762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888088" y="1772817"/>
            <a:ext cx="3322712" cy="2974957"/>
            <a:chOff x="3264" y="1192"/>
            <a:chExt cx="2208" cy="1993"/>
          </a:xfrm>
        </p:grpSpPr>
        <p:pic>
          <p:nvPicPr>
            <p:cNvPr id="56371" name="Picture 51" descr="sistersSC_8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38" y="1280"/>
              <a:ext cx="934" cy="1488"/>
            </a:xfrm>
            <a:prstGeom prst="rect">
              <a:avLst/>
            </a:prstGeom>
            <a:noFill/>
          </p:spPr>
        </p:pic>
        <p:pic>
          <p:nvPicPr>
            <p:cNvPr id="56372" name="Picture 52" descr="soccerSC_7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2" y="1392"/>
              <a:ext cx="747" cy="1488"/>
            </a:xfrm>
            <a:prstGeom prst="rect">
              <a:avLst/>
            </a:prstGeom>
            <a:noFill/>
          </p:spPr>
        </p:pic>
        <p:sp>
          <p:nvSpPr>
            <p:cNvPr id="56357" name="Oval 37"/>
            <p:cNvSpPr>
              <a:spLocks noChangeAspect="1" noChangeArrowheads="1"/>
            </p:cNvSpPr>
            <p:nvPr/>
          </p:nvSpPr>
          <p:spPr bwMode="auto">
            <a:xfrm>
              <a:off x="3264" y="1192"/>
              <a:ext cx="2208" cy="1749"/>
            </a:xfrm>
            <a:prstGeom prst="ellipse">
              <a:avLst/>
            </a:prstGeom>
            <a:noFill/>
            <a:ln w="114300">
              <a:solidFill>
                <a:srgbClr val="FFDB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58" name="Text Box 38"/>
            <p:cNvSpPr txBox="1">
              <a:spLocks noChangeAspect="1" noChangeArrowheads="1"/>
            </p:cNvSpPr>
            <p:nvPr/>
          </p:nvSpPr>
          <p:spPr bwMode="auto">
            <a:xfrm>
              <a:off x="3946" y="2958"/>
              <a:ext cx="88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FFDB00"/>
                  </a:solidFill>
                  <a:latin typeface="Arial Black" pitchFamily="34" charset="0"/>
                </a:rPr>
                <a:t>Привитые</a:t>
              </a:r>
              <a:endParaRPr lang="en-US" sz="1600" b="1" dirty="0">
                <a:solidFill>
                  <a:srgbClr val="FFDB00"/>
                </a:solidFill>
                <a:latin typeface="Arial Black" pitchFamily="34" charset="0"/>
              </a:endParaRPr>
            </a:p>
          </p:txBody>
        </p:sp>
        <p:pic>
          <p:nvPicPr>
            <p:cNvPr id="56356" name="Picture 36" descr="karateSC_7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04" y="1586"/>
              <a:ext cx="992" cy="1390"/>
            </a:xfrm>
            <a:prstGeom prst="rect">
              <a:avLst/>
            </a:prstGeom>
            <a:noFill/>
          </p:spPr>
        </p:pic>
      </p:grpSp>
      <p:sp>
        <p:nvSpPr>
          <p:cNvPr id="56370" name="Oval 50"/>
          <p:cNvSpPr>
            <a:spLocks noChangeArrowheads="1"/>
          </p:cNvSpPr>
          <p:nvPr/>
        </p:nvSpPr>
        <p:spPr bwMode="auto">
          <a:xfrm>
            <a:off x="6477000" y="3196407"/>
            <a:ext cx="533400" cy="533400"/>
          </a:xfrm>
          <a:prstGeom prst="ellipse">
            <a:avLst/>
          </a:prstGeom>
          <a:noFill/>
          <a:ln w="57150">
            <a:solidFill>
              <a:srgbClr val="CC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74" name="Rectangle 54"/>
          <p:cNvSpPr>
            <a:spLocks noChangeArrowheads="1"/>
          </p:cNvSpPr>
          <p:nvPr/>
        </p:nvSpPr>
        <p:spPr bwMode="auto">
          <a:xfrm>
            <a:off x="1752600" y="5749925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8080"/>
              </a:buClr>
            </a:pPr>
            <a:endParaRPr lang="ru-RU" sz="20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75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6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75"/>
                            </p:stCondLst>
                            <p:childTnLst>
                              <p:par>
                                <p:cTn id="31" presetID="9" presetClass="entr" presetSubtype="0" fill="hold" grpId="0" nodeType="after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6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3" grpId="0" build="p" autoUpdateAnimBg="0" advAuto="0"/>
      <p:bldP spid="56369" grpId="0" build="p" autoUpdateAnimBg="0" advAuto="3500"/>
      <p:bldP spid="56365" grpId="0" animBg="1"/>
      <p:bldP spid="56370" grpId="0" animBg="1"/>
      <p:bldP spid="56374" grpId="0" build="p" autoUpdateAnimBg="0" advAuto="5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E79794-61D4-4D85-A841-FB00EFCB2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0388"/>
          <a:stretch/>
        </p:blipFill>
        <p:spPr>
          <a:xfrm>
            <a:off x="3071664" y="2213"/>
            <a:ext cx="6407336" cy="68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4D6C09-B66B-4009-B9B0-B1632EF9E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037" b="30873"/>
          <a:stretch/>
        </p:blipFill>
        <p:spPr>
          <a:xfrm>
            <a:off x="1635600" y="41516"/>
            <a:ext cx="8924897" cy="67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70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F6B7D4EA-9208-4280-8896-13DDAC662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7" b="4078"/>
          <a:stretch/>
        </p:blipFill>
        <p:spPr>
          <a:xfrm>
            <a:off x="1631505" y="247130"/>
            <a:ext cx="8928991" cy="6363740"/>
          </a:xfrm>
        </p:spPr>
      </p:pic>
    </p:spTree>
    <p:extLst>
      <p:ext uri="{BB962C8B-B14F-4D97-AF65-F5344CB8AC3E}">
        <p14:creationId xmlns:p14="http://schemas.microsoft.com/office/powerpoint/2010/main" val="609464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ccines">
      <a:dk1>
        <a:sysClr val="windowText" lastClr="000000"/>
      </a:dk1>
      <a:lt1>
        <a:sysClr val="window" lastClr="FFFFFF"/>
      </a:lt1>
      <a:dk2>
        <a:srgbClr val="616365"/>
      </a:dk2>
      <a:lt2>
        <a:srgbClr val="4A245E"/>
      </a:lt2>
      <a:accent1>
        <a:srgbClr val="F8971D"/>
      </a:accent1>
      <a:accent2>
        <a:srgbClr val="00134B"/>
      </a:accent2>
      <a:accent3>
        <a:srgbClr val="0093CF"/>
      </a:accent3>
      <a:accent4>
        <a:srgbClr val="75D1E0"/>
      </a:accent4>
      <a:accent5>
        <a:srgbClr val="CC292B"/>
      </a:accent5>
      <a:accent6>
        <a:srgbClr val="7DBA00"/>
      </a:accent6>
      <a:hlink>
        <a:srgbClr val="0000FF"/>
      </a:hlink>
      <a:folHlink>
        <a:srgbClr val="4A245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1317</Words>
  <Application>Microsoft Office PowerPoint</Application>
  <PresentationFormat>Широкоэкранный</PresentationFormat>
  <Paragraphs>101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Office Theme</vt:lpstr>
      <vt:lpstr>Тема Office</vt:lpstr>
      <vt:lpstr>Презентация PowerPoint</vt:lpstr>
      <vt:lpstr>Презентация PowerPoint</vt:lpstr>
      <vt:lpstr>Вакцины помогают организму подготовиться к встрече с инфекцией</vt:lpstr>
      <vt:lpstr>Что происходит при введении вакцины: антитела становятся частью “памяти” организма</vt:lpstr>
      <vt:lpstr>Почему вакцинируют в том или ином возрасте</vt:lpstr>
      <vt:lpstr>Популяционный эффект</vt:lpstr>
      <vt:lpstr>Презентация PowerPoint</vt:lpstr>
      <vt:lpstr>Презентация PowerPoint</vt:lpstr>
      <vt:lpstr>Презентация PowerPoint</vt:lpstr>
      <vt:lpstr>Вопросы о вакцинопрофилактике</vt:lpstr>
      <vt:lpstr>Презентация PowerPoint</vt:lpstr>
      <vt:lpstr>Презентация PowerPoint</vt:lpstr>
      <vt:lpstr>Противоэпидемические и профилактические мероприятий по  предупреждению распространения новой коронавирусной инфекции (COVID-19) в образовательных организациях 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User-482</cp:lastModifiedBy>
  <cp:revision>148</cp:revision>
  <dcterms:created xsi:type="dcterms:W3CDTF">2009-03-30T18:24:02Z</dcterms:created>
  <dcterms:modified xsi:type="dcterms:W3CDTF">2021-09-08T08:59:10Z</dcterms:modified>
</cp:coreProperties>
</file>